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79" r:id="rId2"/>
    <p:sldId id="412" r:id="rId3"/>
    <p:sldId id="414" r:id="rId4"/>
    <p:sldId id="415" r:id="rId5"/>
    <p:sldId id="416" r:id="rId6"/>
    <p:sldId id="417" r:id="rId7"/>
    <p:sldId id="418" r:id="rId8"/>
    <p:sldId id="419" r:id="rId9"/>
    <p:sldId id="420" r:id="rId10"/>
    <p:sldId id="421" r:id="rId11"/>
    <p:sldId id="447" r:id="rId12"/>
    <p:sldId id="449" r:id="rId13"/>
    <p:sldId id="450" r:id="rId14"/>
    <p:sldId id="451" r:id="rId15"/>
    <p:sldId id="452" r:id="rId16"/>
    <p:sldId id="453" r:id="rId17"/>
    <p:sldId id="454" r:id="rId18"/>
    <p:sldId id="455" r:id="rId19"/>
    <p:sldId id="458" r:id="rId20"/>
    <p:sldId id="436" r:id="rId21"/>
    <p:sldId id="323" r:id="rId22"/>
    <p:sldId id="437" r:id="rId23"/>
    <p:sldId id="446" r:id="rId24"/>
    <p:sldId id="444" r:id="rId25"/>
    <p:sldId id="410" r:id="rId26"/>
    <p:sldId id="439" r:id="rId27"/>
    <p:sldId id="441" r:id="rId28"/>
    <p:sldId id="440" r:id="rId29"/>
    <p:sldId id="443" r:id="rId30"/>
    <p:sldId id="445" r:id="rId31"/>
    <p:sldId id="411" r:id="rId32"/>
    <p:sldId id="401" r:id="rId33"/>
    <p:sldId id="461" r:id="rId34"/>
    <p:sldId id="398" r:id="rId35"/>
    <p:sldId id="396" r:id="rId36"/>
    <p:sldId id="397" r:id="rId37"/>
    <p:sldId id="276" r:id="rId38"/>
    <p:sldId id="424" r:id="rId39"/>
    <p:sldId id="291" r:id="rId40"/>
    <p:sldId id="270" r:id="rId41"/>
    <p:sldId id="425" r:id="rId42"/>
    <p:sldId id="427" r:id="rId43"/>
    <p:sldId id="413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FFFFFF"/>
    <a:srgbClr val="E6B9B8"/>
    <a:srgbClr val="CC00FF"/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480" y="-78"/>
      </p:cViewPr>
      <p:guideLst>
        <p:guide orient="horz" pos="2160"/>
        <p:guide pos="2880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90" d="100"/>
        <a:sy n="90" d="100"/>
      </p:scale>
      <p:origin x="0" y="119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E1C0B-4F26-4009-B64B-78FB3959C2BA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719CF-5233-465F-AB99-38083E3D3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0727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35CC1B-96BE-43B5-9FAC-0EB1A5F574B8}" type="slidenum">
              <a:rPr lang="en-US"/>
              <a:pPr/>
              <a:t>7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i="1" dirty="0">
                <a:cs typeface="Times New Roman" pitchFamily="18" charset="0"/>
              </a:rPr>
              <a:t>The further the entry course line is from a diameter, the greater the cost of a wrong way turn.  There is little to be done about this however since we cannot know on approaching a thermal where the center is.</a:t>
            </a:r>
          </a:p>
          <a:p>
            <a:r>
              <a:rPr lang="en-US" dirty="0">
                <a:cs typeface="Times New Roman" pitchFamily="18" charset="0"/>
              </a:rPr>
              <a:t>A)    No need to worry -  both ways are wrong, and there is no way to distinguish.</a:t>
            </a:r>
          </a:p>
          <a:p>
            <a:r>
              <a:rPr lang="en-US" dirty="0">
                <a:cs typeface="Times New Roman" pitchFamily="18" charset="0"/>
              </a:rPr>
              <a:t>B)    Right turn is favored, but unless the right wing lifts prior to the turn, the pilot does not know this.</a:t>
            </a:r>
          </a:p>
          <a:p>
            <a:r>
              <a:rPr lang="en-US" dirty="0">
                <a:cs typeface="Times New Roman" pitchFamily="18" charset="0"/>
              </a:rPr>
              <a:t>C)    The sufficiently lucky or sufficiently skillful pilot can perfectly time the turn, get the direction right, and be centered almost immediately.  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987F59-F1B1-4FF0-972E-F7C8E8E0B70A}" type="slidenum">
              <a:rPr lang="en-US"/>
              <a:pPr/>
              <a:t>9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Must have full command of the glider and practice makes perfect</a:t>
            </a:r>
          </a:p>
          <a:p>
            <a:endParaRPr lang="en-US"/>
          </a:p>
          <a:p>
            <a:r>
              <a:rPr lang="en-US"/>
              <a:t>Most glass gliders WILL spin, contrary to popular notions.  Try this in yours – well away from everyone – you’ll be surprised.  But then you’ll recognize and be able to avoid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719CF-5233-465F-AB99-38083E3D39A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7C19-F8B7-454F-B7EE-0F90C58F9952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E651-8349-4CA2-B09D-B9A0A0D1D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7C19-F8B7-454F-B7EE-0F90C58F9952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E651-8349-4CA2-B09D-B9A0A0D1D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7C19-F8B7-454F-B7EE-0F90C58F9952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E651-8349-4CA2-B09D-B9A0A0D1D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800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7C19-F8B7-454F-B7EE-0F90C58F9952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E651-8349-4CA2-B09D-B9A0A0D1D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7C19-F8B7-454F-B7EE-0F90C58F9952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E651-8349-4CA2-B09D-B9A0A0D1D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7C19-F8B7-454F-B7EE-0F90C58F9952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E651-8349-4CA2-B09D-B9A0A0D1D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7C19-F8B7-454F-B7EE-0F90C58F9952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E651-8349-4CA2-B09D-B9A0A0D1D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7C19-F8B7-454F-B7EE-0F90C58F9952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E651-8349-4CA2-B09D-B9A0A0D1D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7C19-F8B7-454F-B7EE-0F90C58F9952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E651-8349-4CA2-B09D-B9A0A0D1D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7C19-F8B7-454F-B7EE-0F90C58F9952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E651-8349-4CA2-B09D-B9A0A0D1D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67C19-F8B7-454F-B7EE-0F90C58F9952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E651-8349-4CA2-B09D-B9A0A0D1D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67C19-F8B7-454F-B7EE-0F90C58F9952}" type="datetimeFigureOut">
              <a:rPr lang="en-US" smtClean="0"/>
              <a:pPr/>
              <a:t>4/14/2011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8E651-8349-4CA2-B09D-B9A0A0D1D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My Dropbox\Photos\Hungary\weath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8639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Cross-Country for Beginners</a:t>
            </a:r>
            <a:br>
              <a:rPr lang="en-US" sz="44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Part 4:  Cruising and In-flight Decision Making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5867400"/>
            <a:ext cx="6400800" cy="990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Bill Elliott and Rand Baldwin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Agenda: Cruising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+mn-lt"/>
              </a:rPr>
              <a:t>Aircraft </a:t>
            </a:r>
            <a:r>
              <a:rPr lang="en-US" sz="2400" dirty="0" err="1" smtClean="0">
                <a:latin typeface="+mn-lt"/>
              </a:rPr>
              <a:t>Polars</a:t>
            </a:r>
            <a:r>
              <a:rPr lang="en-US" sz="2400" dirty="0" smtClean="0">
                <a:latin typeface="+mn-lt"/>
              </a:rPr>
              <a:t>, Speed-to-Fly, and </a:t>
            </a:r>
            <a:r>
              <a:rPr lang="en-US" sz="2400" dirty="0" err="1" smtClean="0">
                <a:latin typeface="+mn-lt"/>
              </a:rPr>
              <a:t>MacCready</a:t>
            </a:r>
            <a:r>
              <a:rPr lang="en-US" sz="2400" dirty="0" smtClean="0">
                <a:latin typeface="+mn-lt"/>
              </a:rPr>
              <a:t>.</a:t>
            </a:r>
          </a:p>
          <a:p>
            <a:r>
              <a:rPr lang="en-US" sz="2400" dirty="0" smtClean="0">
                <a:latin typeface="+mn-lt"/>
              </a:rPr>
              <a:t>Which is more important:  Climb or Cruise?</a:t>
            </a:r>
          </a:p>
          <a:p>
            <a:r>
              <a:rPr lang="en-US" sz="2400" dirty="0" smtClean="0">
                <a:latin typeface="+mn-lt"/>
              </a:rPr>
              <a:t>How fast to Cruise</a:t>
            </a:r>
          </a:p>
          <a:p>
            <a:pPr lvl="1"/>
            <a:r>
              <a:rPr lang="en-US" sz="2000" dirty="0" smtClean="0">
                <a:latin typeface="+mn-lt"/>
              </a:rPr>
              <a:t>Speed to fly</a:t>
            </a:r>
          </a:p>
          <a:p>
            <a:pPr lvl="1"/>
            <a:r>
              <a:rPr lang="en-US" sz="2000" dirty="0" smtClean="0">
                <a:latin typeface="+mn-lt"/>
              </a:rPr>
              <a:t>What </a:t>
            </a:r>
            <a:r>
              <a:rPr lang="en-US" sz="2000" dirty="0" err="1" smtClean="0">
                <a:latin typeface="+mn-lt"/>
              </a:rPr>
              <a:t>MacCready</a:t>
            </a:r>
            <a:r>
              <a:rPr lang="en-US" sz="2000" dirty="0" smtClean="0">
                <a:latin typeface="+mn-lt"/>
              </a:rPr>
              <a:t> Setting to Use</a:t>
            </a:r>
          </a:p>
          <a:p>
            <a:pPr lvl="1"/>
            <a:r>
              <a:rPr lang="en-US" sz="2000" dirty="0" smtClean="0">
                <a:latin typeface="+mn-lt"/>
              </a:rPr>
              <a:t>Consequences of wrong Mc Setting</a:t>
            </a:r>
          </a:p>
          <a:p>
            <a:r>
              <a:rPr lang="en-US" sz="2400" dirty="0" smtClean="0">
                <a:latin typeface="+mn-lt"/>
              </a:rPr>
              <a:t>Use of the “Height Band”</a:t>
            </a:r>
          </a:p>
          <a:p>
            <a:r>
              <a:rPr lang="en-US" sz="2400" dirty="0" smtClean="0">
                <a:latin typeface="+mn-lt"/>
              </a:rPr>
              <a:t>Cost of Course Deviations</a:t>
            </a:r>
            <a:endParaRPr lang="en-US" sz="2400" dirty="0">
              <a:latin typeface="+mn-lt"/>
            </a:endParaRPr>
          </a:p>
        </p:txBody>
      </p:sp>
      <p:pic>
        <p:nvPicPr>
          <p:cNvPr id="1028" name="Picture 4" descr="http://www.wolds-gliding.org/images/thermal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958" y="3883380"/>
            <a:ext cx="4286250" cy="2867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</a:rPr>
              <a:t>Speed to Fly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92195"/>
            <a:ext cx="8229600" cy="984959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The “Speed to Fly” is the cruising speed that maximizes either glide ratio or average cross country speed.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09600" y="2212622"/>
            <a:ext cx="8229600" cy="40659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Maximize: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Glide ratio through the air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Get to the next thermal at max. altitude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Glide ratio over the ground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Go as far as possible before landing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Average Cross Country Speed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Racing or long tasks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Final Glide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Glide to a point on the ground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When to start and how fast to fly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</a:rPr>
              <a:t>Minimum Sink Speed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0" y="1600200"/>
            <a:ext cx="5721350" cy="4360863"/>
            <a:chOff x="821" y="1135"/>
            <a:chExt cx="3604" cy="2747"/>
          </a:xfrm>
        </p:grpSpPr>
        <p:sp>
          <p:nvSpPr>
            <p:cNvPr id="209924" name="Freeform 4"/>
            <p:cNvSpPr>
              <a:spLocks/>
            </p:cNvSpPr>
            <p:nvPr/>
          </p:nvSpPr>
          <p:spPr bwMode="auto">
            <a:xfrm>
              <a:off x="1280" y="1547"/>
              <a:ext cx="2945" cy="22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44" y="0"/>
                </a:cxn>
                <a:cxn ang="0">
                  <a:pos x="2944" y="2232"/>
                </a:cxn>
                <a:cxn ang="0">
                  <a:pos x="0" y="2232"/>
                </a:cxn>
                <a:cxn ang="0">
                  <a:pos x="0" y="0"/>
                </a:cxn>
              </a:cxnLst>
              <a:rect l="0" t="0" r="r" b="b"/>
              <a:pathLst>
                <a:path w="2945" h="2233">
                  <a:moveTo>
                    <a:pt x="0" y="0"/>
                  </a:moveTo>
                  <a:lnTo>
                    <a:pt x="2944" y="0"/>
                  </a:lnTo>
                  <a:lnTo>
                    <a:pt x="2944" y="2232"/>
                  </a:lnTo>
                  <a:lnTo>
                    <a:pt x="0" y="223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09925" name="Line 5"/>
            <p:cNvSpPr>
              <a:spLocks noChangeShapeType="1"/>
            </p:cNvSpPr>
            <p:nvPr/>
          </p:nvSpPr>
          <p:spPr bwMode="auto">
            <a:xfrm>
              <a:off x="1284" y="1551"/>
              <a:ext cx="0" cy="22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09926" name="Line 6"/>
            <p:cNvSpPr>
              <a:spLocks noChangeShapeType="1"/>
            </p:cNvSpPr>
            <p:nvPr/>
          </p:nvSpPr>
          <p:spPr bwMode="auto">
            <a:xfrm>
              <a:off x="1260" y="3783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09927" name="Line 7"/>
            <p:cNvSpPr>
              <a:spLocks noChangeShapeType="1"/>
            </p:cNvSpPr>
            <p:nvPr/>
          </p:nvSpPr>
          <p:spPr bwMode="auto">
            <a:xfrm>
              <a:off x="1260" y="3559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09928" name="Line 8"/>
            <p:cNvSpPr>
              <a:spLocks noChangeShapeType="1"/>
            </p:cNvSpPr>
            <p:nvPr/>
          </p:nvSpPr>
          <p:spPr bwMode="auto">
            <a:xfrm>
              <a:off x="1260" y="3335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09929" name="Line 9"/>
            <p:cNvSpPr>
              <a:spLocks noChangeShapeType="1"/>
            </p:cNvSpPr>
            <p:nvPr/>
          </p:nvSpPr>
          <p:spPr bwMode="auto">
            <a:xfrm>
              <a:off x="1260" y="3111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09930" name="Line 10"/>
            <p:cNvSpPr>
              <a:spLocks noChangeShapeType="1"/>
            </p:cNvSpPr>
            <p:nvPr/>
          </p:nvSpPr>
          <p:spPr bwMode="auto">
            <a:xfrm>
              <a:off x="1260" y="2887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09931" name="Line 11"/>
            <p:cNvSpPr>
              <a:spLocks noChangeShapeType="1"/>
            </p:cNvSpPr>
            <p:nvPr/>
          </p:nvSpPr>
          <p:spPr bwMode="auto">
            <a:xfrm>
              <a:off x="1260" y="2671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09932" name="Line 12"/>
            <p:cNvSpPr>
              <a:spLocks noChangeShapeType="1"/>
            </p:cNvSpPr>
            <p:nvPr/>
          </p:nvSpPr>
          <p:spPr bwMode="auto">
            <a:xfrm>
              <a:off x="1260" y="2447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09933" name="Line 13"/>
            <p:cNvSpPr>
              <a:spLocks noChangeShapeType="1"/>
            </p:cNvSpPr>
            <p:nvPr/>
          </p:nvSpPr>
          <p:spPr bwMode="auto">
            <a:xfrm>
              <a:off x="1260" y="2223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09934" name="Line 14"/>
            <p:cNvSpPr>
              <a:spLocks noChangeShapeType="1"/>
            </p:cNvSpPr>
            <p:nvPr/>
          </p:nvSpPr>
          <p:spPr bwMode="auto">
            <a:xfrm>
              <a:off x="1260" y="1999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09935" name="Line 15"/>
            <p:cNvSpPr>
              <a:spLocks noChangeShapeType="1"/>
            </p:cNvSpPr>
            <p:nvPr/>
          </p:nvSpPr>
          <p:spPr bwMode="auto">
            <a:xfrm>
              <a:off x="1260" y="1775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09936" name="Line 16"/>
            <p:cNvSpPr>
              <a:spLocks noChangeShapeType="1"/>
            </p:cNvSpPr>
            <p:nvPr/>
          </p:nvSpPr>
          <p:spPr bwMode="auto">
            <a:xfrm>
              <a:off x="1260" y="1551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09937" name="Line 17"/>
            <p:cNvSpPr>
              <a:spLocks noChangeShapeType="1"/>
            </p:cNvSpPr>
            <p:nvPr/>
          </p:nvSpPr>
          <p:spPr bwMode="auto">
            <a:xfrm>
              <a:off x="1284" y="1551"/>
              <a:ext cx="29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09938" name="Line 18"/>
            <p:cNvSpPr>
              <a:spLocks noChangeShapeType="1"/>
            </p:cNvSpPr>
            <p:nvPr/>
          </p:nvSpPr>
          <p:spPr bwMode="auto">
            <a:xfrm flipV="1">
              <a:off x="1280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09939" name="Line 19"/>
            <p:cNvSpPr>
              <a:spLocks noChangeShapeType="1"/>
            </p:cNvSpPr>
            <p:nvPr/>
          </p:nvSpPr>
          <p:spPr bwMode="auto">
            <a:xfrm flipV="1">
              <a:off x="1768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09940" name="Line 20"/>
            <p:cNvSpPr>
              <a:spLocks noChangeShapeType="1"/>
            </p:cNvSpPr>
            <p:nvPr/>
          </p:nvSpPr>
          <p:spPr bwMode="auto">
            <a:xfrm flipV="1">
              <a:off x="2264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09941" name="Line 21"/>
            <p:cNvSpPr>
              <a:spLocks noChangeShapeType="1"/>
            </p:cNvSpPr>
            <p:nvPr/>
          </p:nvSpPr>
          <p:spPr bwMode="auto">
            <a:xfrm flipV="1">
              <a:off x="2752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09942" name="Line 22"/>
            <p:cNvSpPr>
              <a:spLocks noChangeShapeType="1"/>
            </p:cNvSpPr>
            <p:nvPr/>
          </p:nvSpPr>
          <p:spPr bwMode="auto">
            <a:xfrm flipV="1">
              <a:off x="3240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09943" name="Line 23"/>
            <p:cNvSpPr>
              <a:spLocks noChangeShapeType="1"/>
            </p:cNvSpPr>
            <p:nvPr/>
          </p:nvSpPr>
          <p:spPr bwMode="auto">
            <a:xfrm flipV="1">
              <a:off x="3736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09944" name="Line 24"/>
            <p:cNvSpPr>
              <a:spLocks noChangeShapeType="1"/>
            </p:cNvSpPr>
            <p:nvPr/>
          </p:nvSpPr>
          <p:spPr bwMode="auto">
            <a:xfrm flipV="1">
              <a:off x="4224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09945" name="Freeform 25"/>
            <p:cNvSpPr>
              <a:spLocks/>
            </p:cNvSpPr>
            <p:nvPr/>
          </p:nvSpPr>
          <p:spPr bwMode="auto">
            <a:xfrm>
              <a:off x="1768" y="1843"/>
              <a:ext cx="2089" cy="1905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64" y="64"/>
                </a:cxn>
                <a:cxn ang="0">
                  <a:pos x="128" y="32"/>
                </a:cxn>
                <a:cxn ang="0">
                  <a:pos x="192" y="16"/>
                </a:cxn>
                <a:cxn ang="0">
                  <a:pos x="248" y="8"/>
                </a:cxn>
                <a:cxn ang="0">
                  <a:pos x="368" y="0"/>
                </a:cxn>
                <a:cxn ang="0">
                  <a:pos x="432" y="0"/>
                </a:cxn>
                <a:cxn ang="0">
                  <a:pos x="496" y="8"/>
                </a:cxn>
                <a:cxn ang="0">
                  <a:pos x="560" y="24"/>
                </a:cxn>
                <a:cxn ang="0">
                  <a:pos x="616" y="40"/>
                </a:cxn>
                <a:cxn ang="0">
                  <a:pos x="672" y="64"/>
                </a:cxn>
                <a:cxn ang="0">
                  <a:pos x="736" y="88"/>
                </a:cxn>
                <a:cxn ang="0">
                  <a:pos x="800" y="112"/>
                </a:cxn>
                <a:cxn ang="0">
                  <a:pos x="864" y="144"/>
                </a:cxn>
                <a:cxn ang="0">
                  <a:pos x="928" y="184"/>
                </a:cxn>
                <a:cxn ang="0">
                  <a:pos x="984" y="224"/>
                </a:cxn>
                <a:cxn ang="0">
                  <a:pos x="1040" y="272"/>
                </a:cxn>
                <a:cxn ang="0">
                  <a:pos x="1104" y="328"/>
                </a:cxn>
                <a:cxn ang="0">
                  <a:pos x="1168" y="384"/>
                </a:cxn>
                <a:cxn ang="0">
                  <a:pos x="1232" y="440"/>
                </a:cxn>
                <a:cxn ang="0">
                  <a:pos x="1296" y="504"/>
                </a:cxn>
                <a:cxn ang="0">
                  <a:pos x="1352" y="576"/>
                </a:cxn>
                <a:cxn ang="0">
                  <a:pos x="1408" y="656"/>
                </a:cxn>
                <a:cxn ang="0">
                  <a:pos x="1472" y="736"/>
                </a:cxn>
                <a:cxn ang="0">
                  <a:pos x="1536" y="824"/>
                </a:cxn>
                <a:cxn ang="0">
                  <a:pos x="1600" y="920"/>
                </a:cxn>
                <a:cxn ang="0">
                  <a:pos x="1664" y="1024"/>
                </a:cxn>
                <a:cxn ang="0">
                  <a:pos x="1720" y="1128"/>
                </a:cxn>
                <a:cxn ang="0">
                  <a:pos x="1776" y="1240"/>
                </a:cxn>
                <a:cxn ang="0">
                  <a:pos x="1840" y="1360"/>
                </a:cxn>
                <a:cxn ang="0">
                  <a:pos x="1904" y="1488"/>
                </a:cxn>
                <a:cxn ang="0">
                  <a:pos x="1968" y="1616"/>
                </a:cxn>
                <a:cxn ang="0">
                  <a:pos x="2032" y="1760"/>
                </a:cxn>
                <a:cxn ang="0">
                  <a:pos x="2088" y="1904"/>
                </a:cxn>
              </a:cxnLst>
              <a:rect l="0" t="0" r="r" b="b"/>
              <a:pathLst>
                <a:path w="2089" h="1905">
                  <a:moveTo>
                    <a:pt x="0" y="96"/>
                  </a:moveTo>
                  <a:lnTo>
                    <a:pt x="64" y="64"/>
                  </a:lnTo>
                  <a:lnTo>
                    <a:pt x="128" y="32"/>
                  </a:lnTo>
                  <a:lnTo>
                    <a:pt x="192" y="16"/>
                  </a:lnTo>
                  <a:lnTo>
                    <a:pt x="248" y="8"/>
                  </a:lnTo>
                  <a:lnTo>
                    <a:pt x="368" y="0"/>
                  </a:lnTo>
                  <a:lnTo>
                    <a:pt x="432" y="0"/>
                  </a:lnTo>
                  <a:lnTo>
                    <a:pt x="496" y="8"/>
                  </a:lnTo>
                  <a:lnTo>
                    <a:pt x="560" y="24"/>
                  </a:lnTo>
                  <a:lnTo>
                    <a:pt x="616" y="40"/>
                  </a:lnTo>
                  <a:lnTo>
                    <a:pt x="672" y="64"/>
                  </a:lnTo>
                  <a:lnTo>
                    <a:pt x="736" y="88"/>
                  </a:lnTo>
                  <a:lnTo>
                    <a:pt x="800" y="112"/>
                  </a:lnTo>
                  <a:lnTo>
                    <a:pt x="864" y="144"/>
                  </a:lnTo>
                  <a:lnTo>
                    <a:pt x="928" y="184"/>
                  </a:lnTo>
                  <a:lnTo>
                    <a:pt x="984" y="224"/>
                  </a:lnTo>
                  <a:lnTo>
                    <a:pt x="1040" y="272"/>
                  </a:lnTo>
                  <a:lnTo>
                    <a:pt x="1104" y="328"/>
                  </a:lnTo>
                  <a:lnTo>
                    <a:pt x="1168" y="384"/>
                  </a:lnTo>
                  <a:lnTo>
                    <a:pt x="1232" y="440"/>
                  </a:lnTo>
                  <a:lnTo>
                    <a:pt x="1296" y="504"/>
                  </a:lnTo>
                  <a:lnTo>
                    <a:pt x="1352" y="576"/>
                  </a:lnTo>
                  <a:lnTo>
                    <a:pt x="1408" y="656"/>
                  </a:lnTo>
                  <a:lnTo>
                    <a:pt x="1472" y="736"/>
                  </a:lnTo>
                  <a:lnTo>
                    <a:pt x="1536" y="824"/>
                  </a:lnTo>
                  <a:lnTo>
                    <a:pt x="1600" y="920"/>
                  </a:lnTo>
                  <a:lnTo>
                    <a:pt x="1664" y="1024"/>
                  </a:lnTo>
                  <a:lnTo>
                    <a:pt x="1720" y="1128"/>
                  </a:lnTo>
                  <a:lnTo>
                    <a:pt x="1776" y="1240"/>
                  </a:lnTo>
                  <a:lnTo>
                    <a:pt x="1840" y="1360"/>
                  </a:lnTo>
                  <a:lnTo>
                    <a:pt x="1904" y="1488"/>
                  </a:lnTo>
                  <a:lnTo>
                    <a:pt x="1968" y="1616"/>
                  </a:lnTo>
                  <a:lnTo>
                    <a:pt x="2032" y="1760"/>
                  </a:lnTo>
                  <a:lnTo>
                    <a:pt x="2088" y="1904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62494" name="Rectangle 26"/>
            <p:cNvSpPr>
              <a:spLocks noChangeArrowheads="1"/>
            </p:cNvSpPr>
            <p:nvPr/>
          </p:nvSpPr>
          <p:spPr bwMode="auto">
            <a:xfrm>
              <a:off x="958" y="3653"/>
              <a:ext cx="32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-10</a:t>
              </a:r>
            </a:p>
          </p:txBody>
        </p:sp>
        <p:sp>
          <p:nvSpPr>
            <p:cNvPr id="62495" name="Rectangle 27"/>
            <p:cNvSpPr>
              <a:spLocks noChangeArrowheads="1"/>
            </p:cNvSpPr>
            <p:nvPr/>
          </p:nvSpPr>
          <p:spPr bwMode="auto">
            <a:xfrm>
              <a:off x="1022" y="3429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-9</a:t>
              </a:r>
            </a:p>
          </p:txBody>
        </p:sp>
        <p:sp>
          <p:nvSpPr>
            <p:cNvPr id="62496" name="Rectangle 28"/>
            <p:cNvSpPr>
              <a:spLocks noChangeArrowheads="1"/>
            </p:cNvSpPr>
            <p:nvPr/>
          </p:nvSpPr>
          <p:spPr bwMode="auto">
            <a:xfrm>
              <a:off x="1022" y="3205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-8</a:t>
              </a:r>
            </a:p>
          </p:txBody>
        </p:sp>
        <p:sp>
          <p:nvSpPr>
            <p:cNvPr id="62497" name="Rectangle 29"/>
            <p:cNvSpPr>
              <a:spLocks noChangeArrowheads="1"/>
            </p:cNvSpPr>
            <p:nvPr/>
          </p:nvSpPr>
          <p:spPr bwMode="auto">
            <a:xfrm>
              <a:off x="1022" y="2981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-7</a:t>
              </a:r>
            </a:p>
          </p:txBody>
        </p:sp>
        <p:sp>
          <p:nvSpPr>
            <p:cNvPr id="62498" name="Rectangle 30"/>
            <p:cNvSpPr>
              <a:spLocks noChangeArrowheads="1"/>
            </p:cNvSpPr>
            <p:nvPr/>
          </p:nvSpPr>
          <p:spPr bwMode="auto">
            <a:xfrm>
              <a:off x="1022" y="2757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-6</a:t>
              </a:r>
            </a:p>
          </p:txBody>
        </p:sp>
        <p:sp>
          <p:nvSpPr>
            <p:cNvPr id="62499" name="Rectangle 31"/>
            <p:cNvSpPr>
              <a:spLocks noChangeArrowheads="1"/>
            </p:cNvSpPr>
            <p:nvPr/>
          </p:nvSpPr>
          <p:spPr bwMode="auto">
            <a:xfrm>
              <a:off x="1022" y="2541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-5</a:t>
              </a:r>
            </a:p>
          </p:txBody>
        </p:sp>
        <p:sp>
          <p:nvSpPr>
            <p:cNvPr id="62500" name="Rectangle 32"/>
            <p:cNvSpPr>
              <a:spLocks noChangeArrowheads="1"/>
            </p:cNvSpPr>
            <p:nvPr/>
          </p:nvSpPr>
          <p:spPr bwMode="auto">
            <a:xfrm>
              <a:off x="1022" y="2317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-4</a:t>
              </a:r>
            </a:p>
          </p:txBody>
        </p:sp>
        <p:sp>
          <p:nvSpPr>
            <p:cNvPr id="62501" name="Rectangle 33"/>
            <p:cNvSpPr>
              <a:spLocks noChangeArrowheads="1"/>
            </p:cNvSpPr>
            <p:nvPr/>
          </p:nvSpPr>
          <p:spPr bwMode="auto">
            <a:xfrm>
              <a:off x="1022" y="2093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-3</a:t>
              </a:r>
            </a:p>
          </p:txBody>
        </p:sp>
        <p:sp>
          <p:nvSpPr>
            <p:cNvPr id="62502" name="Rectangle 34"/>
            <p:cNvSpPr>
              <a:spLocks noChangeArrowheads="1"/>
            </p:cNvSpPr>
            <p:nvPr/>
          </p:nvSpPr>
          <p:spPr bwMode="auto">
            <a:xfrm>
              <a:off x="1022" y="1869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-2</a:t>
              </a:r>
            </a:p>
          </p:txBody>
        </p:sp>
        <p:sp>
          <p:nvSpPr>
            <p:cNvPr id="62503" name="Rectangle 35"/>
            <p:cNvSpPr>
              <a:spLocks noChangeArrowheads="1"/>
            </p:cNvSpPr>
            <p:nvPr/>
          </p:nvSpPr>
          <p:spPr bwMode="auto">
            <a:xfrm>
              <a:off x="1022" y="1645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-1</a:t>
              </a:r>
            </a:p>
          </p:txBody>
        </p:sp>
        <p:sp>
          <p:nvSpPr>
            <p:cNvPr id="62504" name="Rectangle 36"/>
            <p:cNvSpPr>
              <a:spLocks noChangeArrowheads="1"/>
            </p:cNvSpPr>
            <p:nvPr/>
          </p:nvSpPr>
          <p:spPr bwMode="auto">
            <a:xfrm>
              <a:off x="1062" y="1421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0</a:t>
              </a:r>
            </a:p>
          </p:txBody>
        </p:sp>
        <p:sp>
          <p:nvSpPr>
            <p:cNvPr id="62505" name="Rectangle 37"/>
            <p:cNvSpPr>
              <a:spLocks noChangeArrowheads="1"/>
            </p:cNvSpPr>
            <p:nvPr/>
          </p:nvSpPr>
          <p:spPr bwMode="auto">
            <a:xfrm>
              <a:off x="1191" y="1329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0</a:t>
              </a:r>
            </a:p>
          </p:txBody>
        </p:sp>
        <p:sp>
          <p:nvSpPr>
            <p:cNvPr id="62506" name="Rectangle 38"/>
            <p:cNvSpPr>
              <a:spLocks noChangeArrowheads="1"/>
            </p:cNvSpPr>
            <p:nvPr/>
          </p:nvSpPr>
          <p:spPr bwMode="auto">
            <a:xfrm>
              <a:off x="1647" y="132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20</a:t>
              </a:r>
            </a:p>
          </p:txBody>
        </p:sp>
        <p:sp>
          <p:nvSpPr>
            <p:cNvPr id="62507" name="Rectangle 39"/>
            <p:cNvSpPr>
              <a:spLocks noChangeArrowheads="1"/>
            </p:cNvSpPr>
            <p:nvPr/>
          </p:nvSpPr>
          <p:spPr bwMode="auto">
            <a:xfrm>
              <a:off x="2143" y="132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40</a:t>
              </a:r>
            </a:p>
          </p:txBody>
        </p:sp>
        <p:sp>
          <p:nvSpPr>
            <p:cNvPr id="62508" name="Rectangle 40"/>
            <p:cNvSpPr>
              <a:spLocks noChangeArrowheads="1"/>
            </p:cNvSpPr>
            <p:nvPr/>
          </p:nvSpPr>
          <p:spPr bwMode="auto">
            <a:xfrm>
              <a:off x="2631" y="132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60</a:t>
              </a:r>
            </a:p>
          </p:txBody>
        </p:sp>
        <p:sp>
          <p:nvSpPr>
            <p:cNvPr id="62509" name="Rectangle 41"/>
            <p:cNvSpPr>
              <a:spLocks noChangeArrowheads="1"/>
            </p:cNvSpPr>
            <p:nvPr/>
          </p:nvSpPr>
          <p:spPr bwMode="auto">
            <a:xfrm>
              <a:off x="3119" y="132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80</a:t>
              </a:r>
            </a:p>
          </p:txBody>
        </p:sp>
        <p:sp>
          <p:nvSpPr>
            <p:cNvPr id="62510" name="Rectangle 42"/>
            <p:cNvSpPr>
              <a:spLocks noChangeArrowheads="1"/>
            </p:cNvSpPr>
            <p:nvPr/>
          </p:nvSpPr>
          <p:spPr bwMode="auto">
            <a:xfrm>
              <a:off x="3583" y="1329"/>
              <a:ext cx="35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100</a:t>
              </a:r>
            </a:p>
          </p:txBody>
        </p:sp>
        <p:sp>
          <p:nvSpPr>
            <p:cNvPr id="62511" name="Rectangle 43"/>
            <p:cNvSpPr>
              <a:spLocks noChangeArrowheads="1"/>
            </p:cNvSpPr>
            <p:nvPr/>
          </p:nvSpPr>
          <p:spPr bwMode="auto">
            <a:xfrm>
              <a:off x="4071" y="1329"/>
              <a:ext cx="35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120</a:t>
              </a:r>
            </a:p>
          </p:txBody>
        </p:sp>
        <p:sp>
          <p:nvSpPr>
            <p:cNvPr id="62512" name="Rectangle 44"/>
            <p:cNvSpPr>
              <a:spLocks noChangeArrowheads="1"/>
            </p:cNvSpPr>
            <p:nvPr/>
          </p:nvSpPr>
          <p:spPr bwMode="auto">
            <a:xfrm>
              <a:off x="2199" y="1135"/>
              <a:ext cx="10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Airspeed (kts)</a:t>
              </a:r>
            </a:p>
          </p:txBody>
        </p:sp>
        <p:sp>
          <p:nvSpPr>
            <p:cNvPr id="62513" name="Rectangle 45"/>
            <p:cNvSpPr>
              <a:spLocks noChangeArrowheads="1"/>
            </p:cNvSpPr>
            <p:nvPr/>
          </p:nvSpPr>
          <p:spPr bwMode="auto">
            <a:xfrm rot="-5400000">
              <a:off x="379" y="2576"/>
              <a:ext cx="111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Sink Rate (kts)</a:t>
              </a:r>
            </a:p>
          </p:txBody>
        </p:sp>
      </p:grpSp>
      <p:sp>
        <p:nvSpPr>
          <p:cNvPr id="209966" name="Line 46"/>
          <p:cNvSpPr>
            <a:spLocks noChangeShapeType="1"/>
          </p:cNvSpPr>
          <p:nvPr/>
        </p:nvSpPr>
        <p:spPr bwMode="auto">
          <a:xfrm flipH="1" flipV="1">
            <a:off x="3670300" y="1579563"/>
            <a:ext cx="1588" cy="1150937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09967" name="Line 47"/>
          <p:cNvSpPr>
            <a:spLocks noChangeShapeType="1"/>
          </p:cNvSpPr>
          <p:nvPr/>
        </p:nvSpPr>
        <p:spPr bwMode="auto">
          <a:xfrm flipH="1">
            <a:off x="1790700" y="2730500"/>
            <a:ext cx="1846263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62470" name="Rectangle 48"/>
          <p:cNvSpPr>
            <a:spLocks noChangeArrowheads="1"/>
          </p:cNvSpPr>
          <p:nvPr/>
        </p:nvSpPr>
        <p:spPr bwMode="auto">
          <a:xfrm>
            <a:off x="2727325" y="1295400"/>
            <a:ext cx="2068513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>
                <a:solidFill>
                  <a:schemeClr val="hlink"/>
                </a:solidFill>
                <a:effectLst/>
                <a:latin typeface="Helvetica" charset="0"/>
              </a:rPr>
              <a:t>Speed for Min. Sink</a:t>
            </a:r>
          </a:p>
        </p:txBody>
      </p:sp>
      <p:sp>
        <p:nvSpPr>
          <p:cNvPr id="62471" name="Rectangle 49"/>
          <p:cNvSpPr>
            <a:spLocks noChangeArrowheads="1"/>
          </p:cNvSpPr>
          <p:nvPr/>
        </p:nvSpPr>
        <p:spPr bwMode="auto">
          <a:xfrm>
            <a:off x="228600" y="2528888"/>
            <a:ext cx="1560513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>
                <a:solidFill>
                  <a:schemeClr val="hlink"/>
                </a:solidFill>
                <a:effectLst/>
                <a:latin typeface="Helvetica" charset="0"/>
              </a:rPr>
              <a:t>Minimum Sink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</a:rPr>
              <a:t>Best Glide Ratio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0" y="1600200"/>
            <a:ext cx="5721350" cy="4360863"/>
            <a:chOff x="821" y="1135"/>
            <a:chExt cx="3604" cy="2747"/>
          </a:xfrm>
        </p:grpSpPr>
        <p:sp>
          <p:nvSpPr>
            <p:cNvPr id="212996" name="Freeform 4"/>
            <p:cNvSpPr>
              <a:spLocks/>
            </p:cNvSpPr>
            <p:nvPr/>
          </p:nvSpPr>
          <p:spPr bwMode="auto">
            <a:xfrm>
              <a:off x="1280" y="1547"/>
              <a:ext cx="2945" cy="22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44" y="0"/>
                </a:cxn>
                <a:cxn ang="0">
                  <a:pos x="2944" y="2232"/>
                </a:cxn>
                <a:cxn ang="0">
                  <a:pos x="0" y="2232"/>
                </a:cxn>
                <a:cxn ang="0">
                  <a:pos x="0" y="0"/>
                </a:cxn>
              </a:cxnLst>
              <a:rect l="0" t="0" r="r" b="b"/>
              <a:pathLst>
                <a:path w="2945" h="2233">
                  <a:moveTo>
                    <a:pt x="0" y="0"/>
                  </a:moveTo>
                  <a:lnTo>
                    <a:pt x="2944" y="0"/>
                  </a:lnTo>
                  <a:lnTo>
                    <a:pt x="2944" y="2232"/>
                  </a:lnTo>
                  <a:lnTo>
                    <a:pt x="0" y="223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12997" name="Line 5"/>
            <p:cNvSpPr>
              <a:spLocks noChangeShapeType="1"/>
            </p:cNvSpPr>
            <p:nvPr/>
          </p:nvSpPr>
          <p:spPr bwMode="auto">
            <a:xfrm>
              <a:off x="1284" y="1551"/>
              <a:ext cx="0" cy="22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12998" name="Line 6"/>
            <p:cNvSpPr>
              <a:spLocks noChangeShapeType="1"/>
            </p:cNvSpPr>
            <p:nvPr/>
          </p:nvSpPr>
          <p:spPr bwMode="auto">
            <a:xfrm>
              <a:off x="1260" y="3783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12999" name="Line 7"/>
            <p:cNvSpPr>
              <a:spLocks noChangeShapeType="1"/>
            </p:cNvSpPr>
            <p:nvPr/>
          </p:nvSpPr>
          <p:spPr bwMode="auto">
            <a:xfrm>
              <a:off x="1260" y="3559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13000" name="Line 8"/>
            <p:cNvSpPr>
              <a:spLocks noChangeShapeType="1"/>
            </p:cNvSpPr>
            <p:nvPr/>
          </p:nvSpPr>
          <p:spPr bwMode="auto">
            <a:xfrm>
              <a:off x="1260" y="3335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13001" name="Line 9"/>
            <p:cNvSpPr>
              <a:spLocks noChangeShapeType="1"/>
            </p:cNvSpPr>
            <p:nvPr/>
          </p:nvSpPr>
          <p:spPr bwMode="auto">
            <a:xfrm>
              <a:off x="1260" y="3111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13002" name="Line 10"/>
            <p:cNvSpPr>
              <a:spLocks noChangeShapeType="1"/>
            </p:cNvSpPr>
            <p:nvPr/>
          </p:nvSpPr>
          <p:spPr bwMode="auto">
            <a:xfrm>
              <a:off x="1260" y="2887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13003" name="Line 11"/>
            <p:cNvSpPr>
              <a:spLocks noChangeShapeType="1"/>
            </p:cNvSpPr>
            <p:nvPr/>
          </p:nvSpPr>
          <p:spPr bwMode="auto">
            <a:xfrm>
              <a:off x="1260" y="2671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13004" name="Line 12"/>
            <p:cNvSpPr>
              <a:spLocks noChangeShapeType="1"/>
            </p:cNvSpPr>
            <p:nvPr/>
          </p:nvSpPr>
          <p:spPr bwMode="auto">
            <a:xfrm>
              <a:off x="1260" y="2447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13005" name="Line 13"/>
            <p:cNvSpPr>
              <a:spLocks noChangeShapeType="1"/>
            </p:cNvSpPr>
            <p:nvPr/>
          </p:nvSpPr>
          <p:spPr bwMode="auto">
            <a:xfrm>
              <a:off x="1260" y="2223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13006" name="Line 14"/>
            <p:cNvSpPr>
              <a:spLocks noChangeShapeType="1"/>
            </p:cNvSpPr>
            <p:nvPr/>
          </p:nvSpPr>
          <p:spPr bwMode="auto">
            <a:xfrm>
              <a:off x="1260" y="1999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13007" name="Line 15"/>
            <p:cNvSpPr>
              <a:spLocks noChangeShapeType="1"/>
            </p:cNvSpPr>
            <p:nvPr/>
          </p:nvSpPr>
          <p:spPr bwMode="auto">
            <a:xfrm>
              <a:off x="1260" y="1775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13008" name="Line 16"/>
            <p:cNvSpPr>
              <a:spLocks noChangeShapeType="1"/>
            </p:cNvSpPr>
            <p:nvPr/>
          </p:nvSpPr>
          <p:spPr bwMode="auto">
            <a:xfrm>
              <a:off x="1260" y="1551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13009" name="Line 17"/>
            <p:cNvSpPr>
              <a:spLocks noChangeShapeType="1"/>
            </p:cNvSpPr>
            <p:nvPr/>
          </p:nvSpPr>
          <p:spPr bwMode="auto">
            <a:xfrm>
              <a:off x="1284" y="1551"/>
              <a:ext cx="29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13010" name="Line 18"/>
            <p:cNvSpPr>
              <a:spLocks noChangeShapeType="1"/>
            </p:cNvSpPr>
            <p:nvPr/>
          </p:nvSpPr>
          <p:spPr bwMode="auto">
            <a:xfrm flipV="1">
              <a:off x="1280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13011" name="Line 19"/>
            <p:cNvSpPr>
              <a:spLocks noChangeShapeType="1"/>
            </p:cNvSpPr>
            <p:nvPr/>
          </p:nvSpPr>
          <p:spPr bwMode="auto">
            <a:xfrm flipV="1">
              <a:off x="1768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13012" name="Line 20"/>
            <p:cNvSpPr>
              <a:spLocks noChangeShapeType="1"/>
            </p:cNvSpPr>
            <p:nvPr/>
          </p:nvSpPr>
          <p:spPr bwMode="auto">
            <a:xfrm flipV="1">
              <a:off x="2264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13013" name="Line 21"/>
            <p:cNvSpPr>
              <a:spLocks noChangeShapeType="1"/>
            </p:cNvSpPr>
            <p:nvPr/>
          </p:nvSpPr>
          <p:spPr bwMode="auto">
            <a:xfrm flipV="1">
              <a:off x="2752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13014" name="Line 22"/>
            <p:cNvSpPr>
              <a:spLocks noChangeShapeType="1"/>
            </p:cNvSpPr>
            <p:nvPr/>
          </p:nvSpPr>
          <p:spPr bwMode="auto">
            <a:xfrm flipV="1">
              <a:off x="3240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13015" name="Line 23"/>
            <p:cNvSpPr>
              <a:spLocks noChangeShapeType="1"/>
            </p:cNvSpPr>
            <p:nvPr/>
          </p:nvSpPr>
          <p:spPr bwMode="auto">
            <a:xfrm flipV="1">
              <a:off x="3736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13016" name="Line 24"/>
            <p:cNvSpPr>
              <a:spLocks noChangeShapeType="1"/>
            </p:cNvSpPr>
            <p:nvPr/>
          </p:nvSpPr>
          <p:spPr bwMode="auto">
            <a:xfrm flipV="1">
              <a:off x="4224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13017" name="Freeform 25"/>
            <p:cNvSpPr>
              <a:spLocks/>
            </p:cNvSpPr>
            <p:nvPr/>
          </p:nvSpPr>
          <p:spPr bwMode="auto">
            <a:xfrm>
              <a:off x="1768" y="1843"/>
              <a:ext cx="2089" cy="1905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64" y="64"/>
                </a:cxn>
                <a:cxn ang="0">
                  <a:pos x="128" y="32"/>
                </a:cxn>
                <a:cxn ang="0">
                  <a:pos x="192" y="16"/>
                </a:cxn>
                <a:cxn ang="0">
                  <a:pos x="248" y="8"/>
                </a:cxn>
                <a:cxn ang="0">
                  <a:pos x="368" y="0"/>
                </a:cxn>
                <a:cxn ang="0">
                  <a:pos x="432" y="0"/>
                </a:cxn>
                <a:cxn ang="0">
                  <a:pos x="496" y="8"/>
                </a:cxn>
                <a:cxn ang="0">
                  <a:pos x="560" y="24"/>
                </a:cxn>
                <a:cxn ang="0">
                  <a:pos x="616" y="40"/>
                </a:cxn>
                <a:cxn ang="0">
                  <a:pos x="672" y="64"/>
                </a:cxn>
                <a:cxn ang="0">
                  <a:pos x="736" y="88"/>
                </a:cxn>
                <a:cxn ang="0">
                  <a:pos x="800" y="112"/>
                </a:cxn>
                <a:cxn ang="0">
                  <a:pos x="864" y="144"/>
                </a:cxn>
                <a:cxn ang="0">
                  <a:pos x="928" y="184"/>
                </a:cxn>
                <a:cxn ang="0">
                  <a:pos x="984" y="224"/>
                </a:cxn>
                <a:cxn ang="0">
                  <a:pos x="1040" y="272"/>
                </a:cxn>
                <a:cxn ang="0">
                  <a:pos x="1104" y="328"/>
                </a:cxn>
                <a:cxn ang="0">
                  <a:pos x="1168" y="384"/>
                </a:cxn>
                <a:cxn ang="0">
                  <a:pos x="1232" y="440"/>
                </a:cxn>
                <a:cxn ang="0">
                  <a:pos x="1296" y="504"/>
                </a:cxn>
                <a:cxn ang="0">
                  <a:pos x="1352" y="576"/>
                </a:cxn>
                <a:cxn ang="0">
                  <a:pos x="1408" y="656"/>
                </a:cxn>
                <a:cxn ang="0">
                  <a:pos x="1472" y="736"/>
                </a:cxn>
                <a:cxn ang="0">
                  <a:pos x="1536" y="824"/>
                </a:cxn>
                <a:cxn ang="0">
                  <a:pos x="1600" y="920"/>
                </a:cxn>
                <a:cxn ang="0">
                  <a:pos x="1664" y="1024"/>
                </a:cxn>
                <a:cxn ang="0">
                  <a:pos x="1720" y="1128"/>
                </a:cxn>
                <a:cxn ang="0">
                  <a:pos x="1776" y="1240"/>
                </a:cxn>
                <a:cxn ang="0">
                  <a:pos x="1840" y="1360"/>
                </a:cxn>
                <a:cxn ang="0">
                  <a:pos x="1904" y="1488"/>
                </a:cxn>
                <a:cxn ang="0">
                  <a:pos x="1968" y="1616"/>
                </a:cxn>
                <a:cxn ang="0">
                  <a:pos x="2032" y="1760"/>
                </a:cxn>
                <a:cxn ang="0">
                  <a:pos x="2088" y="1904"/>
                </a:cxn>
              </a:cxnLst>
              <a:rect l="0" t="0" r="r" b="b"/>
              <a:pathLst>
                <a:path w="2089" h="1905">
                  <a:moveTo>
                    <a:pt x="0" y="96"/>
                  </a:moveTo>
                  <a:lnTo>
                    <a:pt x="64" y="64"/>
                  </a:lnTo>
                  <a:lnTo>
                    <a:pt x="128" y="32"/>
                  </a:lnTo>
                  <a:lnTo>
                    <a:pt x="192" y="16"/>
                  </a:lnTo>
                  <a:lnTo>
                    <a:pt x="248" y="8"/>
                  </a:lnTo>
                  <a:lnTo>
                    <a:pt x="368" y="0"/>
                  </a:lnTo>
                  <a:lnTo>
                    <a:pt x="432" y="0"/>
                  </a:lnTo>
                  <a:lnTo>
                    <a:pt x="496" y="8"/>
                  </a:lnTo>
                  <a:lnTo>
                    <a:pt x="560" y="24"/>
                  </a:lnTo>
                  <a:lnTo>
                    <a:pt x="616" y="40"/>
                  </a:lnTo>
                  <a:lnTo>
                    <a:pt x="672" y="64"/>
                  </a:lnTo>
                  <a:lnTo>
                    <a:pt x="736" y="88"/>
                  </a:lnTo>
                  <a:lnTo>
                    <a:pt x="800" y="112"/>
                  </a:lnTo>
                  <a:lnTo>
                    <a:pt x="864" y="144"/>
                  </a:lnTo>
                  <a:lnTo>
                    <a:pt x="928" y="184"/>
                  </a:lnTo>
                  <a:lnTo>
                    <a:pt x="984" y="224"/>
                  </a:lnTo>
                  <a:lnTo>
                    <a:pt x="1040" y="272"/>
                  </a:lnTo>
                  <a:lnTo>
                    <a:pt x="1104" y="328"/>
                  </a:lnTo>
                  <a:lnTo>
                    <a:pt x="1168" y="384"/>
                  </a:lnTo>
                  <a:lnTo>
                    <a:pt x="1232" y="440"/>
                  </a:lnTo>
                  <a:lnTo>
                    <a:pt x="1296" y="504"/>
                  </a:lnTo>
                  <a:lnTo>
                    <a:pt x="1352" y="576"/>
                  </a:lnTo>
                  <a:lnTo>
                    <a:pt x="1408" y="656"/>
                  </a:lnTo>
                  <a:lnTo>
                    <a:pt x="1472" y="736"/>
                  </a:lnTo>
                  <a:lnTo>
                    <a:pt x="1536" y="824"/>
                  </a:lnTo>
                  <a:lnTo>
                    <a:pt x="1600" y="920"/>
                  </a:lnTo>
                  <a:lnTo>
                    <a:pt x="1664" y="1024"/>
                  </a:lnTo>
                  <a:lnTo>
                    <a:pt x="1720" y="1128"/>
                  </a:lnTo>
                  <a:lnTo>
                    <a:pt x="1776" y="1240"/>
                  </a:lnTo>
                  <a:lnTo>
                    <a:pt x="1840" y="1360"/>
                  </a:lnTo>
                  <a:lnTo>
                    <a:pt x="1904" y="1488"/>
                  </a:lnTo>
                  <a:lnTo>
                    <a:pt x="1968" y="1616"/>
                  </a:lnTo>
                  <a:lnTo>
                    <a:pt x="2032" y="1760"/>
                  </a:lnTo>
                  <a:lnTo>
                    <a:pt x="2088" y="1904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65566" name="Rectangle 26"/>
            <p:cNvSpPr>
              <a:spLocks noChangeArrowheads="1"/>
            </p:cNvSpPr>
            <p:nvPr/>
          </p:nvSpPr>
          <p:spPr bwMode="auto">
            <a:xfrm>
              <a:off x="958" y="3653"/>
              <a:ext cx="32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-10</a:t>
              </a:r>
            </a:p>
          </p:txBody>
        </p:sp>
        <p:sp>
          <p:nvSpPr>
            <p:cNvPr id="65567" name="Rectangle 27"/>
            <p:cNvSpPr>
              <a:spLocks noChangeArrowheads="1"/>
            </p:cNvSpPr>
            <p:nvPr/>
          </p:nvSpPr>
          <p:spPr bwMode="auto">
            <a:xfrm>
              <a:off x="1022" y="3429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-9</a:t>
              </a:r>
            </a:p>
          </p:txBody>
        </p:sp>
        <p:sp>
          <p:nvSpPr>
            <p:cNvPr id="65568" name="Rectangle 28"/>
            <p:cNvSpPr>
              <a:spLocks noChangeArrowheads="1"/>
            </p:cNvSpPr>
            <p:nvPr/>
          </p:nvSpPr>
          <p:spPr bwMode="auto">
            <a:xfrm>
              <a:off x="1022" y="3205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-8</a:t>
              </a:r>
            </a:p>
          </p:txBody>
        </p:sp>
        <p:sp>
          <p:nvSpPr>
            <p:cNvPr id="65569" name="Rectangle 29"/>
            <p:cNvSpPr>
              <a:spLocks noChangeArrowheads="1"/>
            </p:cNvSpPr>
            <p:nvPr/>
          </p:nvSpPr>
          <p:spPr bwMode="auto">
            <a:xfrm>
              <a:off x="1022" y="2981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-7</a:t>
              </a:r>
            </a:p>
          </p:txBody>
        </p:sp>
        <p:sp>
          <p:nvSpPr>
            <p:cNvPr id="65570" name="Rectangle 30"/>
            <p:cNvSpPr>
              <a:spLocks noChangeArrowheads="1"/>
            </p:cNvSpPr>
            <p:nvPr/>
          </p:nvSpPr>
          <p:spPr bwMode="auto">
            <a:xfrm>
              <a:off x="1022" y="2757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-6</a:t>
              </a:r>
            </a:p>
          </p:txBody>
        </p:sp>
        <p:sp>
          <p:nvSpPr>
            <p:cNvPr id="65571" name="Rectangle 31"/>
            <p:cNvSpPr>
              <a:spLocks noChangeArrowheads="1"/>
            </p:cNvSpPr>
            <p:nvPr/>
          </p:nvSpPr>
          <p:spPr bwMode="auto">
            <a:xfrm>
              <a:off x="1022" y="2541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-5</a:t>
              </a:r>
            </a:p>
          </p:txBody>
        </p:sp>
        <p:sp>
          <p:nvSpPr>
            <p:cNvPr id="65572" name="Rectangle 32"/>
            <p:cNvSpPr>
              <a:spLocks noChangeArrowheads="1"/>
            </p:cNvSpPr>
            <p:nvPr/>
          </p:nvSpPr>
          <p:spPr bwMode="auto">
            <a:xfrm>
              <a:off x="1022" y="2317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-4</a:t>
              </a:r>
            </a:p>
          </p:txBody>
        </p:sp>
        <p:sp>
          <p:nvSpPr>
            <p:cNvPr id="65573" name="Rectangle 33"/>
            <p:cNvSpPr>
              <a:spLocks noChangeArrowheads="1"/>
            </p:cNvSpPr>
            <p:nvPr/>
          </p:nvSpPr>
          <p:spPr bwMode="auto">
            <a:xfrm>
              <a:off x="1022" y="2093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-3</a:t>
              </a:r>
            </a:p>
          </p:txBody>
        </p:sp>
        <p:sp>
          <p:nvSpPr>
            <p:cNvPr id="65574" name="Rectangle 34"/>
            <p:cNvSpPr>
              <a:spLocks noChangeArrowheads="1"/>
            </p:cNvSpPr>
            <p:nvPr/>
          </p:nvSpPr>
          <p:spPr bwMode="auto">
            <a:xfrm>
              <a:off x="1022" y="1869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-2</a:t>
              </a:r>
            </a:p>
          </p:txBody>
        </p:sp>
        <p:sp>
          <p:nvSpPr>
            <p:cNvPr id="65575" name="Rectangle 35"/>
            <p:cNvSpPr>
              <a:spLocks noChangeArrowheads="1"/>
            </p:cNvSpPr>
            <p:nvPr/>
          </p:nvSpPr>
          <p:spPr bwMode="auto">
            <a:xfrm>
              <a:off x="1022" y="1645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-1</a:t>
              </a:r>
            </a:p>
          </p:txBody>
        </p:sp>
        <p:sp>
          <p:nvSpPr>
            <p:cNvPr id="65576" name="Rectangle 36"/>
            <p:cNvSpPr>
              <a:spLocks noChangeArrowheads="1"/>
            </p:cNvSpPr>
            <p:nvPr/>
          </p:nvSpPr>
          <p:spPr bwMode="auto">
            <a:xfrm>
              <a:off x="1062" y="1421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0</a:t>
              </a:r>
            </a:p>
          </p:txBody>
        </p:sp>
        <p:sp>
          <p:nvSpPr>
            <p:cNvPr id="65577" name="Rectangle 37"/>
            <p:cNvSpPr>
              <a:spLocks noChangeArrowheads="1"/>
            </p:cNvSpPr>
            <p:nvPr/>
          </p:nvSpPr>
          <p:spPr bwMode="auto">
            <a:xfrm>
              <a:off x="1191" y="1329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0</a:t>
              </a:r>
            </a:p>
          </p:txBody>
        </p:sp>
        <p:sp>
          <p:nvSpPr>
            <p:cNvPr id="65578" name="Rectangle 38"/>
            <p:cNvSpPr>
              <a:spLocks noChangeArrowheads="1"/>
            </p:cNvSpPr>
            <p:nvPr/>
          </p:nvSpPr>
          <p:spPr bwMode="auto">
            <a:xfrm>
              <a:off x="1647" y="132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20</a:t>
              </a:r>
            </a:p>
          </p:txBody>
        </p:sp>
        <p:sp>
          <p:nvSpPr>
            <p:cNvPr id="65579" name="Rectangle 39"/>
            <p:cNvSpPr>
              <a:spLocks noChangeArrowheads="1"/>
            </p:cNvSpPr>
            <p:nvPr/>
          </p:nvSpPr>
          <p:spPr bwMode="auto">
            <a:xfrm>
              <a:off x="2143" y="132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40</a:t>
              </a:r>
            </a:p>
          </p:txBody>
        </p:sp>
        <p:sp>
          <p:nvSpPr>
            <p:cNvPr id="65580" name="Rectangle 40"/>
            <p:cNvSpPr>
              <a:spLocks noChangeArrowheads="1"/>
            </p:cNvSpPr>
            <p:nvPr/>
          </p:nvSpPr>
          <p:spPr bwMode="auto">
            <a:xfrm>
              <a:off x="2631" y="132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60</a:t>
              </a:r>
            </a:p>
          </p:txBody>
        </p:sp>
        <p:sp>
          <p:nvSpPr>
            <p:cNvPr id="65581" name="Rectangle 41"/>
            <p:cNvSpPr>
              <a:spLocks noChangeArrowheads="1"/>
            </p:cNvSpPr>
            <p:nvPr/>
          </p:nvSpPr>
          <p:spPr bwMode="auto">
            <a:xfrm>
              <a:off x="3119" y="132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80</a:t>
              </a:r>
            </a:p>
          </p:txBody>
        </p:sp>
        <p:sp>
          <p:nvSpPr>
            <p:cNvPr id="65582" name="Rectangle 42"/>
            <p:cNvSpPr>
              <a:spLocks noChangeArrowheads="1"/>
            </p:cNvSpPr>
            <p:nvPr/>
          </p:nvSpPr>
          <p:spPr bwMode="auto">
            <a:xfrm>
              <a:off x="3583" y="1329"/>
              <a:ext cx="35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100</a:t>
              </a:r>
            </a:p>
          </p:txBody>
        </p:sp>
        <p:sp>
          <p:nvSpPr>
            <p:cNvPr id="65583" name="Rectangle 43"/>
            <p:cNvSpPr>
              <a:spLocks noChangeArrowheads="1"/>
            </p:cNvSpPr>
            <p:nvPr/>
          </p:nvSpPr>
          <p:spPr bwMode="auto">
            <a:xfrm>
              <a:off x="4071" y="1329"/>
              <a:ext cx="35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120</a:t>
              </a:r>
            </a:p>
          </p:txBody>
        </p:sp>
        <p:sp>
          <p:nvSpPr>
            <p:cNvPr id="65584" name="Rectangle 44"/>
            <p:cNvSpPr>
              <a:spLocks noChangeArrowheads="1"/>
            </p:cNvSpPr>
            <p:nvPr/>
          </p:nvSpPr>
          <p:spPr bwMode="auto">
            <a:xfrm>
              <a:off x="2199" y="1135"/>
              <a:ext cx="10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Airspeed (kts)</a:t>
              </a:r>
            </a:p>
          </p:txBody>
        </p:sp>
        <p:sp>
          <p:nvSpPr>
            <p:cNvPr id="65585" name="Rectangle 45"/>
            <p:cNvSpPr>
              <a:spLocks noChangeArrowheads="1"/>
            </p:cNvSpPr>
            <p:nvPr/>
          </p:nvSpPr>
          <p:spPr bwMode="auto">
            <a:xfrm rot="-5400000">
              <a:off x="379" y="2576"/>
              <a:ext cx="111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Sink Rate (kts)</a:t>
              </a:r>
            </a:p>
          </p:txBody>
        </p:sp>
      </p:grpSp>
      <p:sp>
        <p:nvSpPr>
          <p:cNvPr id="213039" name="Line 47"/>
          <p:cNvSpPr>
            <a:spLocks noChangeShapeType="1"/>
          </p:cNvSpPr>
          <p:nvPr/>
        </p:nvSpPr>
        <p:spPr bwMode="auto">
          <a:xfrm flipH="1" flipV="1">
            <a:off x="4000500" y="1595438"/>
            <a:ext cx="15875" cy="11684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65541" name="Rectangle 48"/>
          <p:cNvSpPr>
            <a:spLocks noChangeArrowheads="1"/>
          </p:cNvSpPr>
          <p:nvPr/>
        </p:nvSpPr>
        <p:spPr bwMode="auto">
          <a:xfrm>
            <a:off x="3067050" y="1347788"/>
            <a:ext cx="30861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>
                <a:solidFill>
                  <a:schemeClr val="hlink"/>
                </a:solidFill>
                <a:effectLst/>
                <a:latin typeface="Helvetica" charset="0"/>
              </a:rPr>
              <a:t>Best Glide Speed (or Max L/D)</a:t>
            </a:r>
          </a:p>
        </p:txBody>
      </p:sp>
      <p:sp>
        <p:nvSpPr>
          <p:cNvPr id="65542" name="Rectangle 49"/>
          <p:cNvSpPr>
            <a:spLocks noChangeArrowheads="1"/>
          </p:cNvSpPr>
          <p:nvPr/>
        </p:nvSpPr>
        <p:spPr bwMode="auto">
          <a:xfrm>
            <a:off x="5114925" y="2906713"/>
            <a:ext cx="178435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>
                <a:solidFill>
                  <a:schemeClr val="hlink"/>
                </a:solidFill>
                <a:effectLst/>
                <a:latin typeface="Helvetica" charset="0"/>
              </a:rPr>
              <a:t>Tangent to Polar</a:t>
            </a:r>
          </a:p>
        </p:txBody>
      </p:sp>
      <p:sp>
        <p:nvSpPr>
          <p:cNvPr id="213042" name="Line 50"/>
          <p:cNvSpPr>
            <a:spLocks noChangeShapeType="1"/>
          </p:cNvSpPr>
          <p:nvPr/>
        </p:nvSpPr>
        <p:spPr bwMode="auto">
          <a:xfrm>
            <a:off x="2286000" y="2286000"/>
            <a:ext cx="2895600" cy="8382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Best Glide Speed in a Headwind</a:t>
            </a:r>
            <a:endParaRPr lang="en-US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0" y="1600200"/>
            <a:ext cx="5721350" cy="4360863"/>
            <a:chOff x="821" y="1135"/>
            <a:chExt cx="3604" cy="2747"/>
          </a:xfrm>
        </p:grpSpPr>
        <p:sp>
          <p:nvSpPr>
            <p:cNvPr id="268292" name="Freeform 4"/>
            <p:cNvSpPr>
              <a:spLocks/>
            </p:cNvSpPr>
            <p:nvPr/>
          </p:nvSpPr>
          <p:spPr bwMode="auto">
            <a:xfrm>
              <a:off x="1280" y="1547"/>
              <a:ext cx="2945" cy="22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44" y="0"/>
                </a:cxn>
                <a:cxn ang="0">
                  <a:pos x="2944" y="2232"/>
                </a:cxn>
                <a:cxn ang="0">
                  <a:pos x="0" y="2232"/>
                </a:cxn>
                <a:cxn ang="0">
                  <a:pos x="0" y="0"/>
                </a:cxn>
              </a:cxnLst>
              <a:rect l="0" t="0" r="r" b="b"/>
              <a:pathLst>
                <a:path w="2945" h="2233">
                  <a:moveTo>
                    <a:pt x="0" y="0"/>
                  </a:moveTo>
                  <a:lnTo>
                    <a:pt x="2944" y="0"/>
                  </a:lnTo>
                  <a:lnTo>
                    <a:pt x="2944" y="2232"/>
                  </a:lnTo>
                  <a:lnTo>
                    <a:pt x="0" y="223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68293" name="Line 5"/>
            <p:cNvSpPr>
              <a:spLocks noChangeShapeType="1"/>
            </p:cNvSpPr>
            <p:nvPr/>
          </p:nvSpPr>
          <p:spPr bwMode="auto">
            <a:xfrm>
              <a:off x="1284" y="1551"/>
              <a:ext cx="0" cy="22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68294" name="Line 6"/>
            <p:cNvSpPr>
              <a:spLocks noChangeShapeType="1"/>
            </p:cNvSpPr>
            <p:nvPr/>
          </p:nvSpPr>
          <p:spPr bwMode="auto">
            <a:xfrm>
              <a:off x="1260" y="3783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68295" name="Line 7"/>
            <p:cNvSpPr>
              <a:spLocks noChangeShapeType="1"/>
            </p:cNvSpPr>
            <p:nvPr/>
          </p:nvSpPr>
          <p:spPr bwMode="auto">
            <a:xfrm>
              <a:off x="1260" y="3559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68296" name="Line 8"/>
            <p:cNvSpPr>
              <a:spLocks noChangeShapeType="1"/>
            </p:cNvSpPr>
            <p:nvPr/>
          </p:nvSpPr>
          <p:spPr bwMode="auto">
            <a:xfrm>
              <a:off x="1260" y="3335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68297" name="Line 9"/>
            <p:cNvSpPr>
              <a:spLocks noChangeShapeType="1"/>
            </p:cNvSpPr>
            <p:nvPr/>
          </p:nvSpPr>
          <p:spPr bwMode="auto">
            <a:xfrm>
              <a:off x="1260" y="3111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68298" name="Line 10"/>
            <p:cNvSpPr>
              <a:spLocks noChangeShapeType="1"/>
            </p:cNvSpPr>
            <p:nvPr/>
          </p:nvSpPr>
          <p:spPr bwMode="auto">
            <a:xfrm>
              <a:off x="1260" y="2887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68299" name="Line 11"/>
            <p:cNvSpPr>
              <a:spLocks noChangeShapeType="1"/>
            </p:cNvSpPr>
            <p:nvPr/>
          </p:nvSpPr>
          <p:spPr bwMode="auto">
            <a:xfrm>
              <a:off x="1260" y="2671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68300" name="Line 12"/>
            <p:cNvSpPr>
              <a:spLocks noChangeShapeType="1"/>
            </p:cNvSpPr>
            <p:nvPr/>
          </p:nvSpPr>
          <p:spPr bwMode="auto">
            <a:xfrm>
              <a:off x="1260" y="2447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68301" name="Line 13"/>
            <p:cNvSpPr>
              <a:spLocks noChangeShapeType="1"/>
            </p:cNvSpPr>
            <p:nvPr/>
          </p:nvSpPr>
          <p:spPr bwMode="auto">
            <a:xfrm>
              <a:off x="1260" y="2223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68302" name="Line 14"/>
            <p:cNvSpPr>
              <a:spLocks noChangeShapeType="1"/>
            </p:cNvSpPr>
            <p:nvPr/>
          </p:nvSpPr>
          <p:spPr bwMode="auto">
            <a:xfrm>
              <a:off x="1260" y="1999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68303" name="Line 15"/>
            <p:cNvSpPr>
              <a:spLocks noChangeShapeType="1"/>
            </p:cNvSpPr>
            <p:nvPr/>
          </p:nvSpPr>
          <p:spPr bwMode="auto">
            <a:xfrm>
              <a:off x="1260" y="1775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68304" name="Line 16"/>
            <p:cNvSpPr>
              <a:spLocks noChangeShapeType="1"/>
            </p:cNvSpPr>
            <p:nvPr/>
          </p:nvSpPr>
          <p:spPr bwMode="auto">
            <a:xfrm>
              <a:off x="1260" y="1551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68305" name="Line 17"/>
            <p:cNvSpPr>
              <a:spLocks noChangeShapeType="1"/>
            </p:cNvSpPr>
            <p:nvPr/>
          </p:nvSpPr>
          <p:spPr bwMode="auto">
            <a:xfrm>
              <a:off x="1284" y="1551"/>
              <a:ext cx="29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68306" name="Line 18"/>
            <p:cNvSpPr>
              <a:spLocks noChangeShapeType="1"/>
            </p:cNvSpPr>
            <p:nvPr/>
          </p:nvSpPr>
          <p:spPr bwMode="auto">
            <a:xfrm flipV="1">
              <a:off x="1280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68307" name="Line 19"/>
            <p:cNvSpPr>
              <a:spLocks noChangeShapeType="1"/>
            </p:cNvSpPr>
            <p:nvPr/>
          </p:nvSpPr>
          <p:spPr bwMode="auto">
            <a:xfrm flipV="1">
              <a:off x="1768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68308" name="Line 20"/>
            <p:cNvSpPr>
              <a:spLocks noChangeShapeType="1"/>
            </p:cNvSpPr>
            <p:nvPr/>
          </p:nvSpPr>
          <p:spPr bwMode="auto">
            <a:xfrm flipV="1">
              <a:off x="2264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68309" name="Line 21"/>
            <p:cNvSpPr>
              <a:spLocks noChangeShapeType="1"/>
            </p:cNvSpPr>
            <p:nvPr/>
          </p:nvSpPr>
          <p:spPr bwMode="auto">
            <a:xfrm flipV="1">
              <a:off x="2752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68310" name="Line 22"/>
            <p:cNvSpPr>
              <a:spLocks noChangeShapeType="1"/>
            </p:cNvSpPr>
            <p:nvPr/>
          </p:nvSpPr>
          <p:spPr bwMode="auto">
            <a:xfrm flipV="1">
              <a:off x="3240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68311" name="Line 23"/>
            <p:cNvSpPr>
              <a:spLocks noChangeShapeType="1"/>
            </p:cNvSpPr>
            <p:nvPr/>
          </p:nvSpPr>
          <p:spPr bwMode="auto">
            <a:xfrm flipV="1">
              <a:off x="3736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68312" name="Line 24"/>
            <p:cNvSpPr>
              <a:spLocks noChangeShapeType="1"/>
            </p:cNvSpPr>
            <p:nvPr/>
          </p:nvSpPr>
          <p:spPr bwMode="auto">
            <a:xfrm flipV="1">
              <a:off x="4224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68313" name="Freeform 25"/>
            <p:cNvSpPr>
              <a:spLocks/>
            </p:cNvSpPr>
            <p:nvPr/>
          </p:nvSpPr>
          <p:spPr bwMode="auto">
            <a:xfrm>
              <a:off x="1768" y="1843"/>
              <a:ext cx="2089" cy="1905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64" y="64"/>
                </a:cxn>
                <a:cxn ang="0">
                  <a:pos x="128" y="32"/>
                </a:cxn>
                <a:cxn ang="0">
                  <a:pos x="192" y="16"/>
                </a:cxn>
                <a:cxn ang="0">
                  <a:pos x="248" y="8"/>
                </a:cxn>
                <a:cxn ang="0">
                  <a:pos x="368" y="0"/>
                </a:cxn>
                <a:cxn ang="0">
                  <a:pos x="432" y="0"/>
                </a:cxn>
                <a:cxn ang="0">
                  <a:pos x="496" y="8"/>
                </a:cxn>
                <a:cxn ang="0">
                  <a:pos x="560" y="24"/>
                </a:cxn>
                <a:cxn ang="0">
                  <a:pos x="616" y="40"/>
                </a:cxn>
                <a:cxn ang="0">
                  <a:pos x="672" y="64"/>
                </a:cxn>
                <a:cxn ang="0">
                  <a:pos x="736" y="88"/>
                </a:cxn>
                <a:cxn ang="0">
                  <a:pos x="800" y="112"/>
                </a:cxn>
                <a:cxn ang="0">
                  <a:pos x="864" y="144"/>
                </a:cxn>
                <a:cxn ang="0">
                  <a:pos x="928" y="184"/>
                </a:cxn>
                <a:cxn ang="0">
                  <a:pos x="984" y="224"/>
                </a:cxn>
                <a:cxn ang="0">
                  <a:pos x="1040" y="272"/>
                </a:cxn>
                <a:cxn ang="0">
                  <a:pos x="1104" y="328"/>
                </a:cxn>
                <a:cxn ang="0">
                  <a:pos x="1168" y="384"/>
                </a:cxn>
                <a:cxn ang="0">
                  <a:pos x="1232" y="440"/>
                </a:cxn>
                <a:cxn ang="0">
                  <a:pos x="1296" y="504"/>
                </a:cxn>
                <a:cxn ang="0">
                  <a:pos x="1352" y="576"/>
                </a:cxn>
                <a:cxn ang="0">
                  <a:pos x="1408" y="656"/>
                </a:cxn>
                <a:cxn ang="0">
                  <a:pos x="1472" y="736"/>
                </a:cxn>
                <a:cxn ang="0">
                  <a:pos x="1536" y="824"/>
                </a:cxn>
                <a:cxn ang="0">
                  <a:pos x="1600" y="920"/>
                </a:cxn>
                <a:cxn ang="0">
                  <a:pos x="1664" y="1024"/>
                </a:cxn>
                <a:cxn ang="0">
                  <a:pos x="1720" y="1128"/>
                </a:cxn>
                <a:cxn ang="0">
                  <a:pos x="1776" y="1240"/>
                </a:cxn>
                <a:cxn ang="0">
                  <a:pos x="1840" y="1360"/>
                </a:cxn>
                <a:cxn ang="0">
                  <a:pos x="1904" y="1488"/>
                </a:cxn>
                <a:cxn ang="0">
                  <a:pos x="1968" y="1616"/>
                </a:cxn>
                <a:cxn ang="0">
                  <a:pos x="2032" y="1760"/>
                </a:cxn>
                <a:cxn ang="0">
                  <a:pos x="2088" y="1904"/>
                </a:cxn>
              </a:cxnLst>
              <a:rect l="0" t="0" r="r" b="b"/>
              <a:pathLst>
                <a:path w="2089" h="1905">
                  <a:moveTo>
                    <a:pt x="0" y="96"/>
                  </a:moveTo>
                  <a:lnTo>
                    <a:pt x="64" y="64"/>
                  </a:lnTo>
                  <a:lnTo>
                    <a:pt x="128" y="32"/>
                  </a:lnTo>
                  <a:lnTo>
                    <a:pt x="192" y="16"/>
                  </a:lnTo>
                  <a:lnTo>
                    <a:pt x="248" y="8"/>
                  </a:lnTo>
                  <a:lnTo>
                    <a:pt x="368" y="0"/>
                  </a:lnTo>
                  <a:lnTo>
                    <a:pt x="432" y="0"/>
                  </a:lnTo>
                  <a:lnTo>
                    <a:pt x="496" y="8"/>
                  </a:lnTo>
                  <a:lnTo>
                    <a:pt x="560" y="24"/>
                  </a:lnTo>
                  <a:lnTo>
                    <a:pt x="616" y="40"/>
                  </a:lnTo>
                  <a:lnTo>
                    <a:pt x="672" y="64"/>
                  </a:lnTo>
                  <a:lnTo>
                    <a:pt x="736" y="88"/>
                  </a:lnTo>
                  <a:lnTo>
                    <a:pt x="800" y="112"/>
                  </a:lnTo>
                  <a:lnTo>
                    <a:pt x="864" y="144"/>
                  </a:lnTo>
                  <a:lnTo>
                    <a:pt x="928" y="184"/>
                  </a:lnTo>
                  <a:lnTo>
                    <a:pt x="984" y="224"/>
                  </a:lnTo>
                  <a:lnTo>
                    <a:pt x="1040" y="272"/>
                  </a:lnTo>
                  <a:lnTo>
                    <a:pt x="1104" y="328"/>
                  </a:lnTo>
                  <a:lnTo>
                    <a:pt x="1168" y="384"/>
                  </a:lnTo>
                  <a:lnTo>
                    <a:pt x="1232" y="440"/>
                  </a:lnTo>
                  <a:lnTo>
                    <a:pt x="1296" y="504"/>
                  </a:lnTo>
                  <a:lnTo>
                    <a:pt x="1352" y="576"/>
                  </a:lnTo>
                  <a:lnTo>
                    <a:pt x="1408" y="656"/>
                  </a:lnTo>
                  <a:lnTo>
                    <a:pt x="1472" y="736"/>
                  </a:lnTo>
                  <a:lnTo>
                    <a:pt x="1536" y="824"/>
                  </a:lnTo>
                  <a:lnTo>
                    <a:pt x="1600" y="920"/>
                  </a:lnTo>
                  <a:lnTo>
                    <a:pt x="1664" y="1024"/>
                  </a:lnTo>
                  <a:lnTo>
                    <a:pt x="1720" y="1128"/>
                  </a:lnTo>
                  <a:lnTo>
                    <a:pt x="1776" y="1240"/>
                  </a:lnTo>
                  <a:lnTo>
                    <a:pt x="1840" y="1360"/>
                  </a:lnTo>
                  <a:lnTo>
                    <a:pt x="1904" y="1488"/>
                  </a:lnTo>
                  <a:lnTo>
                    <a:pt x="1968" y="1616"/>
                  </a:lnTo>
                  <a:lnTo>
                    <a:pt x="2032" y="1760"/>
                  </a:lnTo>
                  <a:lnTo>
                    <a:pt x="2088" y="1904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5026" name="Rectangle 26"/>
            <p:cNvSpPr>
              <a:spLocks noChangeArrowheads="1"/>
            </p:cNvSpPr>
            <p:nvPr/>
          </p:nvSpPr>
          <p:spPr bwMode="auto">
            <a:xfrm>
              <a:off x="958" y="3653"/>
              <a:ext cx="32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-10</a:t>
              </a:r>
            </a:p>
          </p:txBody>
        </p:sp>
        <p:sp>
          <p:nvSpPr>
            <p:cNvPr id="85027" name="Rectangle 27"/>
            <p:cNvSpPr>
              <a:spLocks noChangeArrowheads="1"/>
            </p:cNvSpPr>
            <p:nvPr/>
          </p:nvSpPr>
          <p:spPr bwMode="auto">
            <a:xfrm>
              <a:off x="1022" y="3429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-9</a:t>
              </a:r>
            </a:p>
          </p:txBody>
        </p:sp>
        <p:sp>
          <p:nvSpPr>
            <p:cNvPr id="85028" name="Rectangle 28"/>
            <p:cNvSpPr>
              <a:spLocks noChangeArrowheads="1"/>
            </p:cNvSpPr>
            <p:nvPr/>
          </p:nvSpPr>
          <p:spPr bwMode="auto">
            <a:xfrm>
              <a:off x="1022" y="3205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-8</a:t>
              </a:r>
            </a:p>
          </p:txBody>
        </p:sp>
        <p:sp>
          <p:nvSpPr>
            <p:cNvPr id="85029" name="Rectangle 29"/>
            <p:cNvSpPr>
              <a:spLocks noChangeArrowheads="1"/>
            </p:cNvSpPr>
            <p:nvPr/>
          </p:nvSpPr>
          <p:spPr bwMode="auto">
            <a:xfrm>
              <a:off x="1022" y="2981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-7</a:t>
              </a:r>
            </a:p>
          </p:txBody>
        </p:sp>
        <p:sp>
          <p:nvSpPr>
            <p:cNvPr id="85030" name="Rectangle 30"/>
            <p:cNvSpPr>
              <a:spLocks noChangeArrowheads="1"/>
            </p:cNvSpPr>
            <p:nvPr/>
          </p:nvSpPr>
          <p:spPr bwMode="auto">
            <a:xfrm>
              <a:off x="1022" y="2757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-6</a:t>
              </a:r>
            </a:p>
          </p:txBody>
        </p:sp>
        <p:sp>
          <p:nvSpPr>
            <p:cNvPr id="85031" name="Rectangle 31"/>
            <p:cNvSpPr>
              <a:spLocks noChangeArrowheads="1"/>
            </p:cNvSpPr>
            <p:nvPr/>
          </p:nvSpPr>
          <p:spPr bwMode="auto">
            <a:xfrm>
              <a:off x="1022" y="2541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-5</a:t>
              </a:r>
            </a:p>
          </p:txBody>
        </p:sp>
        <p:sp>
          <p:nvSpPr>
            <p:cNvPr id="85032" name="Rectangle 32"/>
            <p:cNvSpPr>
              <a:spLocks noChangeArrowheads="1"/>
            </p:cNvSpPr>
            <p:nvPr/>
          </p:nvSpPr>
          <p:spPr bwMode="auto">
            <a:xfrm>
              <a:off x="1022" y="2317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-4</a:t>
              </a:r>
            </a:p>
          </p:txBody>
        </p:sp>
        <p:sp>
          <p:nvSpPr>
            <p:cNvPr id="85033" name="Rectangle 33"/>
            <p:cNvSpPr>
              <a:spLocks noChangeArrowheads="1"/>
            </p:cNvSpPr>
            <p:nvPr/>
          </p:nvSpPr>
          <p:spPr bwMode="auto">
            <a:xfrm>
              <a:off x="1022" y="2093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-3</a:t>
              </a:r>
            </a:p>
          </p:txBody>
        </p:sp>
        <p:sp>
          <p:nvSpPr>
            <p:cNvPr id="85034" name="Rectangle 34"/>
            <p:cNvSpPr>
              <a:spLocks noChangeArrowheads="1"/>
            </p:cNvSpPr>
            <p:nvPr/>
          </p:nvSpPr>
          <p:spPr bwMode="auto">
            <a:xfrm>
              <a:off x="1022" y="1869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-2</a:t>
              </a:r>
            </a:p>
          </p:txBody>
        </p:sp>
        <p:sp>
          <p:nvSpPr>
            <p:cNvPr id="85035" name="Rectangle 35"/>
            <p:cNvSpPr>
              <a:spLocks noChangeArrowheads="1"/>
            </p:cNvSpPr>
            <p:nvPr/>
          </p:nvSpPr>
          <p:spPr bwMode="auto">
            <a:xfrm>
              <a:off x="1022" y="1645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-1</a:t>
              </a:r>
            </a:p>
          </p:txBody>
        </p:sp>
        <p:sp>
          <p:nvSpPr>
            <p:cNvPr id="85036" name="Rectangle 36"/>
            <p:cNvSpPr>
              <a:spLocks noChangeArrowheads="1"/>
            </p:cNvSpPr>
            <p:nvPr/>
          </p:nvSpPr>
          <p:spPr bwMode="auto">
            <a:xfrm>
              <a:off x="1062" y="1421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0</a:t>
              </a:r>
            </a:p>
          </p:txBody>
        </p:sp>
        <p:sp>
          <p:nvSpPr>
            <p:cNvPr id="85037" name="Rectangle 37"/>
            <p:cNvSpPr>
              <a:spLocks noChangeArrowheads="1"/>
            </p:cNvSpPr>
            <p:nvPr/>
          </p:nvSpPr>
          <p:spPr bwMode="auto">
            <a:xfrm>
              <a:off x="1191" y="1329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0</a:t>
              </a:r>
            </a:p>
          </p:txBody>
        </p:sp>
        <p:sp>
          <p:nvSpPr>
            <p:cNvPr id="85038" name="Rectangle 38"/>
            <p:cNvSpPr>
              <a:spLocks noChangeArrowheads="1"/>
            </p:cNvSpPr>
            <p:nvPr/>
          </p:nvSpPr>
          <p:spPr bwMode="auto">
            <a:xfrm>
              <a:off x="1647" y="132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20</a:t>
              </a:r>
            </a:p>
          </p:txBody>
        </p:sp>
        <p:sp>
          <p:nvSpPr>
            <p:cNvPr id="85039" name="Rectangle 39"/>
            <p:cNvSpPr>
              <a:spLocks noChangeArrowheads="1"/>
            </p:cNvSpPr>
            <p:nvPr/>
          </p:nvSpPr>
          <p:spPr bwMode="auto">
            <a:xfrm>
              <a:off x="2143" y="132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40</a:t>
              </a:r>
            </a:p>
          </p:txBody>
        </p:sp>
        <p:sp>
          <p:nvSpPr>
            <p:cNvPr id="85040" name="Rectangle 40"/>
            <p:cNvSpPr>
              <a:spLocks noChangeArrowheads="1"/>
            </p:cNvSpPr>
            <p:nvPr/>
          </p:nvSpPr>
          <p:spPr bwMode="auto">
            <a:xfrm>
              <a:off x="2631" y="132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60</a:t>
              </a:r>
            </a:p>
          </p:txBody>
        </p:sp>
        <p:sp>
          <p:nvSpPr>
            <p:cNvPr id="85041" name="Rectangle 41"/>
            <p:cNvSpPr>
              <a:spLocks noChangeArrowheads="1"/>
            </p:cNvSpPr>
            <p:nvPr/>
          </p:nvSpPr>
          <p:spPr bwMode="auto">
            <a:xfrm>
              <a:off x="3119" y="132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80</a:t>
              </a:r>
            </a:p>
          </p:txBody>
        </p:sp>
        <p:sp>
          <p:nvSpPr>
            <p:cNvPr id="85042" name="Rectangle 42"/>
            <p:cNvSpPr>
              <a:spLocks noChangeArrowheads="1"/>
            </p:cNvSpPr>
            <p:nvPr/>
          </p:nvSpPr>
          <p:spPr bwMode="auto">
            <a:xfrm>
              <a:off x="3583" y="1329"/>
              <a:ext cx="35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100</a:t>
              </a:r>
            </a:p>
          </p:txBody>
        </p:sp>
        <p:sp>
          <p:nvSpPr>
            <p:cNvPr id="85043" name="Rectangle 43"/>
            <p:cNvSpPr>
              <a:spLocks noChangeArrowheads="1"/>
            </p:cNvSpPr>
            <p:nvPr/>
          </p:nvSpPr>
          <p:spPr bwMode="auto">
            <a:xfrm>
              <a:off x="4071" y="1329"/>
              <a:ext cx="35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120</a:t>
              </a:r>
            </a:p>
          </p:txBody>
        </p:sp>
        <p:sp>
          <p:nvSpPr>
            <p:cNvPr id="85044" name="Rectangle 44"/>
            <p:cNvSpPr>
              <a:spLocks noChangeArrowheads="1"/>
            </p:cNvSpPr>
            <p:nvPr/>
          </p:nvSpPr>
          <p:spPr bwMode="auto">
            <a:xfrm>
              <a:off x="2199" y="1135"/>
              <a:ext cx="10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Airspeed (kts)</a:t>
              </a:r>
            </a:p>
          </p:txBody>
        </p:sp>
        <p:sp>
          <p:nvSpPr>
            <p:cNvPr id="85045" name="Rectangle 45"/>
            <p:cNvSpPr>
              <a:spLocks noChangeArrowheads="1"/>
            </p:cNvSpPr>
            <p:nvPr/>
          </p:nvSpPr>
          <p:spPr bwMode="auto">
            <a:xfrm rot="-5400000">
              <a:off x="379" y="2576"/>
              <a:ext cx="111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Sink Rate (kts)</a:t>
              </a:r>
            </a:p>
          </p:txBody>
        </p:sp>
      </p:grpSp>
      <p:sp>
        <p:nvSpPr>
          <p:cNvPr id="268337" name="Line 49"/>
          <p:cNvSpPr>
            <a:spLocks noChangeShapeType="1"/>
          </p:cNvSpPr>
          <p:nvPr/>
        </p:nvSpPr>
        <p:spPr bwMode="auto">
          <a:xfrm>
            <a:off x="3024188" y="2265363"/>
            <a:ext cx="2378075" cy="1176337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68338" name="Line 50"/>
          <p:cNvSpPr>
            <a:spLocks noChangeShapeType="1"/>
          </p:cNvSpPr>
          <p:nvPr/>
        </p:nvSpPr>
        <p:spPr bwMode="auto">
          <a:xfrm>
            <a:off x="2244725" y="1824038"/>
            <a:ext cx="754063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84998" name="Rectangle 51"/>
          <p:cNvSpPr>
            <a:spLocks noChangeArrowheads="1"/>
          </p:cNvSpPr>
          <p:nvPr/>
        </p:nvSpPr>
        <p:spPr bwMode="auto">
          <a:xfrm>
            <a:off x="407988" y="1616075"/>
            <a:ext cx="184467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hlink"/>
                </a:solidFill>
                <a:effectLst/>
                <a:latin typeface="Helvetica" charset="0"/>
              </a:rPr>
              <a:t>20 kt Headwind</a:t>
            </a:r>
            <a:endParaRPr lang="en-US" sz="1800" b="1">
              <a:solidFill>
                <a:schemeClr val="tx2"/>
              </a:solidFill>
              <a:effectLst/>
              <a:latin typeface="Helvetica" charset="0"/>
            </a:endParaRPr>
          </a:p>
        </p:txBody>
      </p:sp>
      <p:sp>
        <p:nvSpPr>
          <p:cNvPr id="268340" name="Line 52"/>
          <p:cNvSpPr>
            <a:spLocks noChangeShapeType="1"/>
          </p:cNvSpPr>
          <p:nvPr/>
        </p:nvSpPr>
        <p:spPr bwMode="auto">
          <a:xfrm flipV="1">
            <a:off x="4281488" y="1568450"/>
            <a:ext cx="0" cy="1320800"/>
          </a:xfrm>
          <a:prstGeom prst="line">
            <a:avLst/>
          </a:prstGeom>
          <a:noFill/>
          <a:ln w="25400">
            <a:solidFill>
              <a:schemeClr val="hlink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85000" name="Rectangle 53"/>
          <p:cNvSpPr>
            <a:spLocks noChangeArrowheads="1"/>
          </p:cNvSpPr>
          <p:nvPr/>
        </p:nvSpPr>
        <p:spPr bwMode="auto">
          <a:xfrm>
            <a:off x="2863850" y="1225550"/>
            <a:ext cx="284797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hlink"/>
                </a:solidFill>
                <a:effectLst/>
                <a:latin typeface="Helvetica" charset="0"/>
              </a:rPr>
              <a:t>Best Glide Speed: 52 kts</a:t>
            </a:r>
          </a:p>
        </p:txBody>
      </p:sp>
      <p:sp>
        <p:nvSpPr>
          <p:cNvPr id="85001" name="Rectangle 54"/>
          <p:cNvSpPr>
            <a:spLocks noChangeArrowheads="1"/>
          </p:cNvSpPr>
          <p:nvPr/>
        </p:nvSpPr>
        <p:spPr bwMode="auto">
          <a:xfrm>
            <a:off x="3881438" y="2547938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400">
                <a:solidFill>
                  <a:schemeClr val="tx2"/>
                </a:solidFill>
                <a:effectLst/>
                <a:latin typeface="Times" charset="0"/>
              </a:rPr>
              <a:t>o</a:t>
            </a:r>
          </a:p>
        </p:txBody>
      </p:sp>
      <p:sp>
        <p:nvSpPr>
          <p:cNvPr id="268343" name="Line 55"/>
          <p:cNvSpPr>
            <a:spLocks noChangeShapeType="1"/>
          </p:cNvSpPr>
          <p:nvPr/>
        </p:nvSpPr>
        <p:spPr bwMode="auto">
          <a:xfrm flipV="1">
            <a:off x="4025900" y="2974975"/>
            <a:ext cx="0" cy="779463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85003" name="Rectangle 56"/>
          <p:cNvSpPr>
            <a:spLocks noChangeArrowheads="1"/>
          </p:cNvSpPr>
          <p:nvPr/>
        </p:nvSpPr>
        <p:spPr bwMode="auto">
          <a:xfrm>
            <a:off x="2582863" y="3748088"/>
            <a:ext cx="28479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hlink"/>
                </a:solidFill>
                <a:effectLst/>
                <a:latin typeface="Helvetica" charset="0"/>
              </a:rPr>
              <a:t>Still Air</a:t>
            </a:r>
          </a:p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hlink"/>
                </a:solidFill>
                <a:effectLst/>
                <a:latin typeface="Helvetica" charset="0"/>
              </a:rPr>
              <a:t>Best Glide Speed: 45 kts</a:t>
            </a:r>
            <a:endParaRPr lang="en-US" sz="1800" b="1">
              <a:solidFill>
                <a:schemeClr val="tx2"/>
              </a:solidFill>
              <a:effectLst/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Best Glide Speed in a Tailwind</a:t>
            </a:r>
            <a:endParaRPr lang="en-US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0" y="1600200"/>
            <a:ext cx="5721350" cy="4360863"/>
            <a:chOff x="821" y="1135"/>
            <a:chExt cx="3604" cy="2747"/>
          </a:xfrm>
        </p:grpSpPr>
        <p:sp>
          <p:nvSpPr>
            <p:cNvPr id="270340" name="Freeform 4"/>
            <p:cNvSpPr>
              <a:spLocks/>
            </p:cNvSpPr>
            <p:nvPr/>
          </p:nvSpPr>
          <p:spPr bwMode="auto">
            <a:xfrm>
              <a:off x="1280" y="1547"/>
              <a:ext cx="2945" cy="22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44" y="0"/>
                </a:cxn>
                <a:cxn ang="0">
                  <a:pos x="2944" y="2232"/>
                </a:cxn>
                <a:cxn ang="0">
                  <a:pos x="0" y="2232"/>
                </a:cxn>
                <a:cxn ang="0">
                  <a:pos x="0" y="0"/>
                </a:cxn>
              </a:cxnLst>
              <a:rect l="0" t="0" r="r" b="b"/>
              <a:pathLst>
                <a:path w="2945" h="2233">
                  <a:moveTo>
                    <a:pt x="0" y="0"/>
                  </a:moveTo>
                  <a:lnTo>
                    <a:pt x="2944" y="0"/>
                  </a:lnTo>
                  <a:lnTo>
                    <a:pt x="2944" y="2232"/>
                  </a:lnTo>
                  <a:lnTo>
                    <a:pt x="0" y="223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0341" name="Line 5"/>
            <p:cNvSpPr>
              <a:spLocks noChangeShapeType="1"/>
            </p:cNvSpPr>
            <p:nvPr/>
          </p:nvSpPr>
          <p:spPr bwMode="auto">
            <a:xfrm>
              <a:off x="1284" y="1551"/>
              <a:ext cx="0" cy="22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0342" name="Line 6"/>
            <p:cNvSpPr>
              <a:spLocks noChangeShapeType="1"/>
            </p:cNvSpPr>
            <p:nvPr/>
          </p:nvSpPr>
          <p:spPr bwMode="auto">
            <a:xfrm>
              <a:off x="1260" y="3783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0343" name="Line 7"/>
            <p:cNvSpPr>
              <a:spLocks noChangeShapeType="1"/>
            </p:cNvSpPr>
            <p:nvPr/>
          </p:nvSpPr>
          <p:spPr bwMode="auto">
            <a:xfrm>
              <a:off x="1260" y="3559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0344" name="Line 8"/>
            <p:cNvSpPr>
              <a:spLocks noChangeShapeType="1"/>
            </p:cNvSpPr>
            <p:nvPr/>
          </p:nvSpPr>
          <p:spPr bwMode="auto">
            <a:xfrm>
              <a:off x="1260" y="3335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0345" name="Line 9"/>
            <p:cNvSpPr>
              <a:spLocks noChangeShapeType="1"/>
            </p:cNvSpPr>
            <p:nvPr/>
          </p:nvSpPr>
          <p:spPr bwMode="auto">
            <a:xfrm>
              <a:off x="1260" y="3111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0346" name="Line 10"/>
            <p:cNvSpPr>
              <a:spLocks noChangeShapeType="1"/>
            </p:cNvSpPr>
            <p:nvPr/>
          </p:nvSpPr>
          <p:spPr bwMode="auto">
            <a:xfrm>
              <a:off x="1260" y="2887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0347" name="Line 11"/>
            <p:cNvSpPr>
              <a:spLocks noChangeShapeType="1"/>
            </p:cNvSpPr>
            <p:nvPr/>
          </p:nvSpPr>
          <p:spPr bwMode="auto">
            <a:xfrm>
              <a:off x="1260" y="2671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0348" name="Line 12"/>
            <p:cNvSpPr>
              <a:spLocks noChangeShapeType="1"/>
            </p:cNvSpPr>
            <p:nvPr/>
          </p:nvSpPr>
          <p:spPr bwMode="auto">
            <a:xfrm>
              <a:off x="1260" y="2447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0349" name="Line 13"/>
            <p:cNvSpPr>
              <a:spLocks noChangeShapeType="1"/>
            </p:cNvSpPr>
            <p:nvPr/>
          </p:nvSpPr>
          <p:spPr bwMode="auto">
            <a:xfrm>
              <a:off x="1260" y="2223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0350" name="Line 14"/>
            <p:cNvSpPr>
              <a:spLocks noChangeShapeType="1"/>
            </p:cNvSpPr>
            <p:nvPr/>
          </p:nvSpPr>
          <p:spPr bwMode="auto">
            <a:xfrm>
              <a:off x="1260" y="1999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0351" name="Line 15"/>
            <p:cNvSpPr>
              <a:spLocks noChangeShapeType="1"/>
            </p:cNvSpPr>
            <p:nvPr/>
          </p:nvSpPr>
          <p:spPr bwMode="auto">
            <a:xfrm>
              <a:off x="1260" y="1775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0352" name="Line 16"/>
            <p:cNvSpPr>
              <a:spLocks noChangeShapeType="1"/>
            </p:cNvSpPr>
            <p:nvPr/>
          </p:nvSpPr>
          <p:spPr bwMode="auto">
            <a:xfrm>
              <a:off x="1260" y="1551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0353" name="Line 17"/>
            <p:cNvSpPr>
              <a:spLocks noChangeShapeType="1"/>
            </p:cNvSpPr>
            <p:nvPr/>
          </p:nvSpPr>
          <p:spPr bwMode="auto">
            <a:xfrm>
              <a:off x="1284" y="1551"/>
              <a:ext cx="29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0354" name="Line 18"/>
            <p:cNvSpPr>
              <a:spLocks noChangeShapeType="1"/>
            </p:cNvSpPr>
            <p:nvPr/>
          </p:nvSpPr>
          <p:spPr bwMode="auto">
            <a:xfrm flipV="1">
              <a:off x="1280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0355" name="Line 19"/>
            <p:cNvSpPr>
              <a:spLocks noChangeShapeType="1"/>
            </p:cNvSpPr>
            <p:nvPr/>
          </p:nvSpPr>
          <p:spPr bwMode="auto">
            <a:xfrm flipV="1">
              <a:off x="1768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0356" name="Line 20"/>
            <p:cNvSpPr>
              <a:spLocks noChangeShapeType="1"/>
            </p:cNvSpPr>
            <p:nvPr/>
          </p:nvSpPr>
          <p:spPr bwMode="auto">
            <a:xfrm flipV="1">
              <a:off x="2264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0357" name="Line 21"/>
            <p:cNvSpPr>
              <a:spLocks noChangeShapeType="1"/>
            </p:cNvSpPr>
            <p:nvPr/>
          </p:nvSpPr>
          <p:spPr bwMode="auto">
            <a:xfrm flipV="1">
              <a:off x="2752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0358" name="Line 22"/>
            <p:cNvSpPr>
              <a:spLocks noChangeShapeType="1"/>
            </p:cNvSpPr>
            <p:nvPr/>
          </p:nvSpPr>
          <p:spPr bwMode="auto">
            <a:xfrm flipV="1">
              <a:off x="3240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0359" name="Line 23"/>
            <p:cNvSpPr>
              <a:spLocks noChangeShapeType="1"/>
            </p:cNvSpPr>
            <p:nvPr/>
          </p:nvSpPr>
          <p:spPr bwMode="auto">
            <a:xfrm flipV="1">
              <a:off x="3736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0360" name="Line 24"/>
            <p:cNvSpPr>
              <a:spLocks noChangeShapeType="1"/>
            </p:cNvSpPr>
            <p:nvPr/>
          </p:nvSpPr>
          <p:spPr bwMode="auto">
            <a:xfrm flipV="1">
              <a:off x="4224" y="152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0361" name="Freeform 25"/>
            <p:cNvSpPr>
              <a:spLocks/>
            </p:cNvSpPr>
            <p:nvPr/>
          </p:nvSpPr>
          <p:spPr bwMode="auto">
            <a:xfrm>
              <a:off x="1768" y="1843"/>
              <a:ext cx="2089" cy="1905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64" y="64"/>
                </a:cxn>
                <a:cxn ang="0">
                  <a:pos x="128" y="32"/>
                </a:cxn>
                <a:cxn ang="0">
                  <a:pos x="192" y="16"/>
                </a:cxn>
                <a:cxn ang="0">
                  <a:pos x="248" y="8"/>
                </a:cxn>
                <a:cxn ang="0">
                  <a:pos x="368" y="0"/>
                </a:cxn>
                <a:cxn ang="0">
                  <a:pos x="432" y="0"/>
                </a:cxn>
                <a:cxn ang="0">
                  <a:pos x="496" y="8"/>
                </a:cxn>
                <a:cxn ang="0">
                  <a:pos x="560" y="24"/>
                </a:cxn>
                <a:cxn ang="0">
                  <a:pos x="616" y="40"/>
                </a:cxn>
                <a:cxn ang="0">
                  <a:pos x="672" y="64"/>
                </a:cxn>
                <a:cxn ang="0">
                  <a:pos x="736" y="88"/>
                </a:cxn>
                <a:cxn ang="0">
                  <a:pos x="800" y="112"/>
                </a:cxn>
                <a:cxn ang="0">
                  <a:pos x="864" y="144"/>
                </a:cxn>
                <a:cxn ang="0">
                  <a:pos x="928" y="184"/>
                </a:cxn>
                <a:cxn ang="0">
                  <a:pos x="984" y="224"/>
                </a:cxn>
                <a:cxn ang="0">
                  <a:pos x="1040" y="272"/>
                </a:cxn>
                <a:cxn ang="0">
                  <a:pos x="1104" y="328"/>
                </a:cxn>
                <a:cxn ang="0">
                  <a:pos x="1168" y="384"/>
                </a:cxn>
                <a:cxn ang="0">
                  <a:pos x="1232" y="440"/>
                </a:cxn>
                <a:cxn ang="0">
                  <a:pos x="1296" y="504"/>
                </a:cxn>
                <a:cxn ang="0">
                  <a:pos x="1352" y="576"/>
                </a:cxn>
                <a:cxn ang="0">
                  <a:pos x="1408" y="656"/>
                </a:cxn>
                <a:cxn ang="0">
                  <a:pos x="1472" y="736"/>
                </a:cxn>
                <a:cxn ang="0">
                  <a:pos x="1536" y="824"/>
                </a:cxn>
                <a:cxn ang="0">
                  <a:pos x="1600" y="920"/>
                </a:cxn>
                <a:cxn ang="0">
                  <a:pos x="1664" y="1024"/>
                </a:cxn>
                <a:cxn ang="0">
                  <a:pos x="1720" y="1128"/>
                </a:cxn>
                <a:cxn ang="0">
                  <a:pos x="1776" y="1240"/>
                </a:cxn>
                <a:cxn ang="0">
                  <a:pos x="1840" y="1360"/>
                </a:cxn>
                <a:cxn ang="0">
                  <a:pos x="1904" y="1488"/>
                </a:cxn>
                <a:cxn ang="0">
                  <a:pos x="1968" y="1616"/>
                </a:cxn>
                <a:cxn ang="0">
                  <a:pos x="2032" y="1760"/>
                </a:cxn>
                <a:cxn ang="0">
                  <a:pos x="2088" y="1904"/>
                </a:cxn>
              </a:cxnLst>
              <a:rect l="0" t="0" r="r" b="b"/>
              <a:pathLst>
                <a:path w="2089" h="1905">
                  <a:moveTo>
                    <a:pt x="0" y="96"/>
                  </a:moveTo>
                  <a:lnTo>
                    <a:pt x="64" y="64"/>
                  </a:lnTo>
                  <a:lnTo>
                    <a:pt x="128" y="32"/>
                  </a:lnTo>
                  <a:lnTo>
                    <a:pt x="192" y="16"/>
                  </a:lnTo>
                  <a:lnTo>
                    <a:pt x="248" y="8"/>
                  </a:lnTo>
                  <a:lnTo>
                    <a:pt x="368" y="0"/>
                  </a:lnTo>
                  <a:lnTo>
                    <a:pt x="432" y="0"/>
                  </a:lnTo>
                  <a:lnTo>
                    <a:pt x="496" y="8"/>
                  </a:lnTo>
                  <a:lnTo>
                    <a:pt x="560" y="24"/>
                  </a:lnTo>
                  <a:lnTo>
                    <a:pt x="616" y="40"/>
                  </a:lnTo>
                  <a:lnTo>
                    <a:pt x="672" y="64"/>
                  </a:lnTo>
                  <a:lnTo>
                    <a:pt x="736" y="88"/>
                  </a:lnTo>
                  <a:lnTo>
                    <a:pt x="800" y="112"/>
                  </a:lnTo>
                  <a:lnTo>
                    <a:pt x="864" y="144"/>
                  </a:lnTo>
                  <a:lnTo>
                    <a:pt x="928" y="184"/>
                  </a:lnTo>
                  <a:lnTo>
                    <a:pt x="984" y="224"/>
                  </a:lnTo>
                  <a:lnTo>
                    <a:pt x="1040" y="272"/>
                  </a:lnTo>
                  <a:lnTo>
                    <a:pt x="1104" y="328"/>
                  </a:lnTo>
                  <a:lnTo>
                    <a:pt x="1168" y="384"/>
                  </a:lnTo>
                  <a:lnTo>
                    <a:pt x="1232" y="440"/>
                  </a:lnTo>
                  <a:lnTo>
                    <a:pt x="1296" y="504"/>
                  </a:lnTo>
                  <a:lnTo>
                    <a:pt x="1352" y="576"/>
                  </a:lnTo>
                  <a:lnTo>
                    <a:pt x="1408" y="656"/>
                  </a:lnTo>
                  <a:lnTo>
                    <a:pt x="1472" y="736"/>
                  </a:lnTo>
                  <a:lnTo>
                    <a:pt x="1536" y="824"/>
                  </a:lnTo>
                  <a:lnTo>
                    <a:pt x="1600" y="920"/>
                  </a:lnTo>
                  <a:lnTo>
                    <a:pt x="1664" y="1024"/>
                  </a:lnTo>
                  <a:lnTo>
                    <a:pt x="1720" y="1128"/>
                  </a:lnTo>
                  <a:lnTo>
                    <a:pt x="1776" y="1240"/>
                  </a:lnTo>
                  <a:lnTo>
                    <a:pt x="1840" y="1360"/>
                  </a:lnTo>
                  <a:lnTo>
                    <a:pt x="1904" y="1488"/>
                  </a:lnTo>
                  <a:lnTo>
                    <a:pt x="1968" y="1616"/>
                  </a:lnTo>
                  <a:lnTo>
                    <a:pt x="2032" y="1760"/>
                  </a:lnTo>
                  <a:lnTo>
                    <a:pt x="2088" y="1904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7079" name="Rectangle 26"/>
            <p:cNvSpPr>
              <a:spLocks noChangeArrowheads="1"/>
            </p:cNvSpPr>
            <p:nvPr/>
          </p:nvSpPr>
          <p:spPr bwMode="auto">
            <a:xfrm>
              <a:off x="958" y="3653"/>
              <a:ext cx="32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-10</a:t>
              </a:r>
            </a:p>
          </p:txBody>
        </p:sp>
        <p:sp>
          <p:nvSpPr>
            <p:cNvPr id="87080" name="Rectangle 27"/>
            <p:cNvSpPr>
              <a:spLocks noChangeArrowheads="1"/>
            </p:cNvSpPr>
            <p:nvPr/>
          </p:nvSpPr>
          <p:spPr bwMode="auto">
            <a:xfrm>
              <a:off x="1022" y="3429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-9</a:t>
              </a:r>
            </a:p>
          </p:txBody>
        </p:sp>
        <p:sp>
          <p:nvSpPr>
            <p:cNvPr id="87081" name="Rectangle 28"/>
            <p:cNvSpPr>
              <a:spLocks noChangeArrowheads="1"/>
            </p:cNvSpPr>
            <p:nvPr/>
          </p:nvSpPr>
          <p:spPr bwMode="auto">
            <a:xfrm>
              <a:off x="1022" y="3205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-8</a:t>
              </a:r>
            </a:p>
          </p:txBody>
        </p:sp>
        <p:sp>
          <p:nvSpPr>
            <p:cNvPr id="87082" name="Rectangle 29"/>
            <p:cNvSpPr>
              <a:spLocks noChangeArrowheads="1"/>
            </p:cNvSpPr>
            <p:nvPr/>
          </p:nvSpPr>
          <p:spPr bwMode="auto">
            <a:xfrm>
              <a:off x="1022" y="2981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-7</a:t>
              </a:r>
            </a:p>
          </p:txBody>
        </p:sp>
        <p:sp>
          <p:nvSpPr>
            <p:cNvPr id="87083" name="Rectangle 30"/>
            <p:cNvSpPr>
              <a:spLocks noChangeArrowheads="1"/>
            </p:cNvSpPr>
            <p:nvPr/>
          </p:nvSpPr>
          <p:spPr bwMode="auto">
            <a:xfrm>
              <a:off x="1022" y="2757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-6</a:t>
              </a:r>
            </a:p>
          </p:txBody>
        </p:sp>
        <p:sp>
          <p:nvSpPr>
            <p:cNvPr id="87084" name="Rectangle 31"/>
            <p:cNvSpPr>
              <a:spLocks noChangeArrowheads="1"/>
            </p:cNvSpPr>
            <p:nvPr/>
          </p:nvSpPr>
          <p:spPr bwMode="auto">
            <a:xfrm>
              <a:off x="1022" y="2541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-5</a:t>
              </a:r>
            </a:p>
          </p:txBody>
        </p:sp>
        <p:sp>
          <p:nvSpPr>
            <p:cNvPr id="87085" name="Rectangle 32"/>
            <p:cNvSpPr>
              <a:spLocks noChangeArrowheads="1"/>
            </p:cNvSpPr>
            <p:nvPr/>
          </p:nvSpPr>
          <p:spPr bwMode="auto">
            <a:xfrm>
              <a:off x="1022" y="2317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-4</a:t>
              </a:r>
            </a:p>
          </p:txBody>
        </p:sp>
        <p:sp>
          <p:nvSpPr>
            <p:cNvPr id="87086" name="Rectangle 33"/>
            <p:cNvSpPr>
              <a:spLocks noChangeArrowheads="1"/>
            </p:cNvSpPr>
            <p:nvPr/>
          </p:nvSpPr>
          <p:spPr bwMode="auto">
            <a:xfrm>
              <a:off x="1022" y="2093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-3</a:t>
              </a:r>
            </a:p>
          </p:txBody>
        </p:sp>
        <p:sp>
          <p:nvSpPr>
            <p:cNvPr id="87087" name="Rectangle 34"/>
            <p:cNvSpPr>
              <a:spLocks noChangeArrowheads="1"/>
            </p:cNvSpPr>
            <p:nvPr/>
          </p:nvSpPr>
          <p:spPr bwMode="auto">
            <a:xfrm>
              <a:off x="1022" y="1869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-2</a:t>
              </a:r>
            </a:p>
          </p:txBody>
        </p:sp>
        <p:sp>
          <p:nvSpPr>
            <p:cNvPr id="87088" name="Rectangle 35"/>
            <p:cNvSpPr>
              <a:spLocks noChangeArrowheads="1"/>
            </p:cNvSpPr>
            <p:nvPr/>
          </p:nvSpPr>
          <p:spPr bwMode="auto">
            <a:xfrm>
              <a:off x="1022" y="1645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-1</a:t>
              </a:r>
            </a:p>
          </p:txBody>
        </p:sp>
        <p:sp>
          <p:nvSpPr>
            <p:cNvPr id="87089" name="Rectangle 36"/>
            <p:cNvSpPr>
              <a:spLocks noChangeArrowheads="1"/>
            </p:cNvSpPr>
            <p:nvPr/>
          </p:nvSpPr>
          <p:spPr bwMode="auto">
            <a:xfrm>
              <a:off x="1062" y="1421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0</a:t>
              </a:r>
            </a:p>
          </p:txBody>
        </p:sp>
        <p:sp>
          <p:nvSpPr>
            <p:cNvPr id="87090" name="Rectangle 37"/>
            <p:cNvSpPr>
              <a:spLocks noChangeArrowheads="1"/>
            </p:cNvSpPr>
            <p:nvPr/>
          </p:nvSpPr>
          <p:spPr bwMode="auto">
            <a:xfrm>
              <a:off x="1191" y="1329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0</a:t>
              </a:r>
            </a:p>
          </p:txBody>
        </p:sp>
        <p:sp>
          <p:nvSpPr>
            <p:cNvPr id="87091" name="Rectangle 38"/>
            <p:cNvSpPr>
              <a:spLocks noChangeArrowheads="1"/>
            </p:cNvSpPr>
            <p:nvPr/>
          </p:nvSpPr>
          <p:spPr bwMode="auto">
            <a:xfrm>
              <a:off x="1647" y="132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20</a:t>
              </a:r>
            </a:p>
          </p:txBody>
        </p:sp>
        <p:sp>
          <p:nvSpPr>
            <p:cNvPr id="87092" name="Rectangle 39"/>
            <p:cNvSpPr>
              <a:spLocks noChangeArrowheads="1"/>
            </p:cNvSpPr>
            <p:nvPr/>
          </p:nvSpPr>
          <p:spPr bwMode="auto">
            <a:xfrm>
              <a:off x="2143" y="132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40</a:t>
              </a:r>
            </a:p>
          </p:txBody>
        </p:sp>
        <p:sp>
          <p:nvSpPr>
            <p:cNvPr id="87093" name="Rectangle 40"/>
            <p:cNvSpPr>
              <a:spLocks noChangeArrowheads="1"/>
            </p:cNvSpPr>
            <p:nvPr/>
          </p:nvSpPr>
          <p:spPr bwMode="auto">
            <a:xfrm>
              <a:off x="2631" y="132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60</a:t>
              </a:r>
            </a:p>
          </p:txBody>
        </p:sp>
        <p:sp>
          <p:nvSpPr>
            <p:cNvPr id="87094" name="Rectangle 41"/>
            <p:cNvSpPr>
              <a:spLocks noChangeArrowheads="1"/>
            </p:cNvSpPr>
            <p:nvPr/>
          </p:nvSpPr>
          <p:spPr bwMode="auto">
            <a:xfrm>
              <a:off x="3119" y="132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80</a:t>
              </a:r>
            </a:p>
          </p:txBody>
        </p:sp>
        <p:sp>
          <p:nvSpPr>
            <p:cNvPr id="87095" name="Rectangle 42"/>
            <p:cNvSpPr>
              <a:spLocks noChangeArrowheads="1"/>
            </p:cNvSpPr>
            <p:nvPr/>
          </p:nvSpPr>
          <p:spPr bwMode="auto">
            <a:xfrm>
              <a:off x="3583" y="1329"/>
              <a:ext cx="35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100</a:t>
              </a:r>
            </a:p>
          </p:txBody>
        </p:sp>
        <p:sp>
          <p:nvSpPr>
            <p:cNvPr id="87096" name="Rectangle 43"/>
            <p:cNvSpPr>
              <a:spLocks noChangeArrowheads="1"/>
            </p:cNvSpPr>
            <p:nvPr/>
          </p:nvSpPr>
          <p:spPr bwMode="auto">
            <a:xfrm>
              <a:off x="4071" y="1329"/>
              <a:ext cx="35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120</a:t>
              </a:r>
            </a:p>
          </p:txBody>
        </p:sp>
        <p:sp>
          <p:nvSpPr>
            <p:cNvPr id="87097" name="Rectangle 44"/>
            <p:cNvSpPr>
              <a:spLocks noChangeArrowheads="1"/>
            </p:cNvSpPr>
            <p:nvPr/>
          </p:nvSpPr>
          <p:spPr bwMode="auto">
            <a:xfrm>
              <a:off x="2199" y="1135"/>
              <a:ext cx="10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Airspeed (kts)</a:t>
              </a:r>
            </a:p>
          </p:txBody>
        </p:sp>
        <p:sp>
          <p:nvSpPr>
            <p:cNvPr id="87098" name="Rectangle 45"/>
            <p:cNvSpPr>
              <a:spLocks noChangeArrowheads="1"/>
            </p:cNvSpPr>
            <p:nvPr/>
          </p:nvSpPr>
          <p:spPr bwMode="auto">
            <a:xfrm rot="-5400000">
              <a:off x="379" y="2576"/>
              <a:ext cx="111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Sink Rate (kts)</a:t>
              </a:r>
            </a:p>
          </p:txBody>
        </p:sp>
      </p:grpSp>
      <p:sp>
        <p:nvSpPr>
          <p:cNvPr id="87044" name="Rectangle 46"/>
          <p:cNvSpPr>
            <a:spLocks noChangeArrowheads="1"/>
          </p:cNvSpPr>
          <p:nvPr/>
        </p:nvSpPr>
        <p:spPr bwMode="auto">
          <a:xfrm>
            <a:off x="3881438" y="2547938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400">
                <a:solidFill>
                  <a:schemeClr val="tx2"/>
                </a:solidFill>
                <a:effectLst/>
                <a:latin typeface="Times" charset="0"/>
              </a:rPr>
              <a:t>o</a:t>
            </a:r>
          </a:p>
        </p:txBody>
      </p:sp>
      <p:sp>
        <p:nvSpPr>
          <p:cNvPr id="270383" name="Line 47"/>
          <p:cNvSpPr>
            <a:spLocks noChangeShapeType="1"/>
          </p:cNvSpPr>
          <p:nvPr/>
        </p:nvSpPr>
        <p:spPr bwMode="auto">
          <a:xfrm flipV="1">
            <a:off x="4025900" y="2974975"/>
            <a:ext cx="0" cy="779463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87046" name="Rectangle 48"/>
          <p:cNvSpPr>
            <a:spLocks noChangeArrowheads="1"/>
          </p:cNvSpPr>
          <p:nvPr/>
        </p:nvSpPr>
        <p:spPr bwMode="auto">
          <a:xfrm>
            <a:off x="2582863" y="3748088"/>
            <a:ext cx="28479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hlink"/>
                </a:solidFill>
                <a:effectLst/>
                <a:latin typeface="Helvetica" charset="0"/>
              </a:rPr>
              <a:t>Still Air</a:t>
            </a:r>
          </a:p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hlink"/>
                </a:solidFill>
                <a:effectLst/>
                <a:latin typeface="Helvetica" charset="0"/>
              </a:rPr>
              <a:t>Best Glide Speed: 45 kts</a:t>
            </a:r>
            <a:endParaRPr lang="en-US" sz="1800" b="1">
              <a:solidFill>
                <a:schemeClr val="tx2"/>
              </a:solidFill>
              <a:effectLst/>
              <a:latin typeface="Helvetica" charset="0"/>
            </a:endParaRPr>
          </a:p>
        </p:txBody>
      </p:sp>
      <p:sp>
        <p:nvSpPr>
          <p:cNvPr id="270385" name="Line 49"/>
          <p:cNvSpPr>
            <a:spLocks noChangeShapeType="1"/>
          </p:cNvSpPr>
          <p:nvPr/>
        </p:nvSpPr>
        <p:spPr bwMode="auto">
          <a:xfrm>
            <a:off x="1431925" y="2282825"/>
            <a:ext cx="4005263" cy="7366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70386" name="Line 50"/>
          <p:cNvSpPr>
            <a:spLocks noChangeShapeType="1"/>
          </p:cNvSpPr>
          <p:nvPr/>
        </p:nvSpPr>
        <p:spPr bwMode="auto">
          <a:xfrm flipH="1">
            <a:off x="1400175" y="1863725"/>
            <a:ext cx="779463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87049" name="Rectangle 51"/>
          <p:cNvSpPr>
            <a:spLocks noChangeArrowheads="1"/>
          </p:cNvSpPr>
          <p:nvPr/>
        </p:nvSpPr>
        <p:spPr bwMode="auto">
          <a:xfrm>
            <a:off x="304800" y="1419225"/>
            <a:ext cx="167957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hlink"/>
                </a:solidFill>
                <a:effectLst/>
                <a:latin typeface="Helvetica" charset="0"/>
              </a:rPr>
              <a:t>20 kt Tailwind</a:t>
            </a:r>
          </a:p>
        </p:txBody>
      </p:sp>
      <p:sp>
        <p:nvSpPr>
          <p:cNvPr id="270388" name="Line 52"/>
          <p:cNvSpPr>
            <a:spLocks noChangeShapeType="1"/>
          </p:cNvSpPr>
          <p:nvPr/>
        </p:nvSpPr>
        <p:spPr bwMode="auto">
          <a:xfrm flipV="1">
            <a:off x="3824288" y="1387475"/>
            <a:ext cx="0" cy="1320800"/>
          </a:xfrm>
          <a:prstGeom prst="line">
            <a:avLst/>
          </a:prstGeom>
          <a:noFill/>
          <a:ln w="25400">
            <a:solidFill>
              <a:schemeClr val="hlink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87051" name="Rectangle 53"/>
          <p:cNvSpPr>
            <a:spLocks noChangeArrowheads="1"/>
          </p:cNvSpPr>
          <p:nvPr/>
        </p:nvSpPr>
        <p:spPr bwMode="auto">
          <a:xfrm>
            <a:off x="2863850" y="1214438"/>
            <a:ext cx="28479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hlink"/>
                </a:solidFill>
                <a:effectLst/>
                <a:latin typeface="Helvetica" charset="0"/>
              </a:rPr>
              <a:t>Best Glide Speed: 40 kts</a:t>
            </a:r>
          </a:p>
        </p:txBody>
      </p:sp>
      <p:sp>
        <p:nvSpPr>
          <p:cNvPr id="87052" name="Rectangle 54"/>
          <p:cNvSpPr>
            <a:spLocks noChangeArrowheads="1"/>
          </p:cNvSpPr>
          <p:nvPr/>
        </p:nvSpPr>
        <p:spPr bwMode="auto">
          <a:xfrm>
            <a:off x="3881438" y="2536825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400">
                <a:solidFill>
                  <a:schemeClr val="tx2"/>
                </a:solidFill>
                <a:effectLst/>
                <a:latin typeface="Times" charset="0"/>
              </a:rPr>
              <a:t>o</a:t>
            </a:r>
          </a:p>
        </p:txBody>
      </p:sp>
      <p:sp>
        <p:nvSpPr>
          <p:cNvPr id="87053" name="Rectangle 55"/>
          <p:cNvSpPr>
            <a:spLocks noChangeArrowheads="1"/>
          </p:cNvSpPr>
          <p:nvPr/>
        </p:nvSpPr>
        <p:spPr bwMode="auto">
          <a:xfrm>
            <a:off x="3514725" y="24939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400">
                <a:solidFill>
                  <a:schemeClr val="tx2"/>
                </a:solidFill>
                <a:effectLst/>
                <a:latin typeface="Times" charset="0"/>
              </a:rPr>
              <a:t>o</a:t>
            </a:r>
          </a:p>
        </p:txBody>
      </p:sp>
      <p:sp>
        <p:nvSpPr>
          <p:cNvPr id="270392" name="Line 56"/>
          <p:cNvSpPr>
            <a:spLocks noChangeShapeType="1"/>
          </p:cNvSpPr>
          <p:nvPr/>
        </p:nvSpPr>
        <p:spPr bwMode="auto">
          <a:xfrm flipV="1">
            <a:off x="3659188" y="2921000"/>
            <a:ext cx="0" cy="409575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87055" name="Rectangle 57"/>
          <p:cNvSpPr>
            <a:spLocks noChangeArrowheads="1"/>
          </p:cNvSpPr>
          <p:nvPr/>
        </p:nvSpPr>
        <p:spPr bwMode="auto">
          <a:xfrm>
            <a:off x="2228850" y="3306763"/>
            <a:ext cx="19716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hlink"/>
                </a:solidFill>
                <a:effectLst/>
                <a:latin typeface="Helvetica" charset="0"/>
              </a:rPr>
              <a:t>Min. Sink: 37 kts</a:t>
            </a:r>
            <a:endParaRPr lang="en-US" sz="1800" b="1">
              <a:solidFill>
                <a:schemeClr val="tx2"/>
              </a:solidFill>
              <a:effectLst/>
              <a:latin typeface="Helvetica" charset="0"/>
            </a:endParaRPr>
          </a:p>
        </p:txBody>
      </p:sp>
      <p:sp>
        <p:nvSpPr>
          <p:cNvPr id="87056" name="Rectangle 58"/>
          <p:cNvSpPr>
            <a:spLocks noChangeArrowheads="1"/>
          </p:cNvSpPr>
          <p:nvPr/>
        </p:nvSpPr>
        <p:spPr bwMode="auto">
          <a:xfrm>
            <a:off x="1800225" y="5972175"/>
            <a:ext cx="574675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>
                <a:solidFill>
                  <a:schemeClr val="hlink"/>
                </a:solidFill>
                <a:effectLst/>
                <a:latin typeface="Helvetica" charset="0"/>
              </a:rPr>
              <a:t>In a Tailwind, Best Glide Speed is Between</a:t>
            </a: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>
                <a:solidFill>
                  <a:schemeClr val="hlink"/>
                </a:solidFill>
                <a:effectLst/>
                <a:latin typeface="Helvetica" charset="0"/>
              </a:rPr>
              <a:t>Still Air Best Glide and Minimum Sink Speeds.</a:t>
            </a:r>
            <a:endParaRPr lang="en-US" sz="2000" b="1">
              <a:solidFill>
                <a:schemeClr val="tx2"/>
              </a:solidFill>
              <a:effectLst/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</a:rPr>
              <a:t>Rules of Thumb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Headwind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Fly Still Air Best Glide Speed + 1/2 Headwind</a:t>
            </a:r>
            <a:endParaRPr lang="en-US" smtClean="0"/>
          </a:p>
          <a:p>
            <a:pPr eaLnBrk="1" hangingPunct="1"/>
            <a:r>
              <a:rPr lang="en-US" smtClean="0"/>
              <a:t>Tailwind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Fly Still Air Best Glide Speed - 1/4 Tailwind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But Not Slower Than Minimum Sink Speed!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</a:rPr>
              <a:t>Going Faster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03338" y="1379538"/>
            <a:ext cx="5721350" cy="5307012"/>
            <a:chOff x="821" y="869"/>
            <a:chExt cx="3604" cy="3343"/>
          </a:xfrm>
        </p:grpSpPr>
        <p:sp>
          <p:nvSpPr>
            <p:cNvPr id="272388" name="Freeform 4"/>
            <p:cNvSpPr>
              <a:spLocks/>
            </p:cNvSpPr>
            <p:nvPr/>
          </p:nvSpPr>
          <p:spPr bwMode="auto">
            <a:xfrm>
              <a:off x="1280" y="1877"/>
              <a:ext cx="2945" cy="22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44" y="0"/>
                </a:cxn>
                <a:cxn ang="0">
                  <a:pos x="2944" y="2232"/>
                </a:cxn>
                <a:cxn ang="0">
                  <a:pos x="0" y="2232"/>
                </a:cxn>
                <a:cxn ang="0">
                  <a:pos x="0" y="0"/>
                </a:cxn>
              </a:cxnLst>
              <a:rect l="0" t="0" r="r" b="b"/>
              <a:pathLst>
                <a:path w="2945" h="2233">
                  <a:moveTo>
                    <a:pt x="0" y="0"/>
                  </a:moveTo>
                  <a:lnTo>
                    <a:pt x="2944" y="0"/>
                  </a:lnTo>
                  <a:lnTo>
                    <a:pt x="2944" y="2232"/>
                  </a:lnTo>
                  <a:lnTo>
                    <a:pt x="0" y="223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2389" name="Line 5"/>
            <p:cNvSpPr>
              <a:spLocks noChangeShapeType="1"/>
            </p:cNvSpPr>
            <p:nvPr/>
          </p:nvSpPr>
          <p:spPr bwMode="auto">
            <a:xfrm>
              <a:off x="1284" y="1881"/>
              <a:ext cx="0" cy="22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2390" name="Line 6"/>
            <p:cNvSpPr>
              <a:spLocks noChangeShapeType="1"/>
            </p:cNvSpPr>
            <p:nvPr/>
          </p:nvSpPr>
          <p:spPr bwMode="auto">
            <a:xfrm>
              <a:off x="1260" y="4113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2391" name="Line 7"/>
            <p:cNvSpPr>
              <a:spLocks noChangeShapeType="1"/>
            </p:cNvSpPr>
            <p:nvPr/>
          </p:nvSpPr>
          <p:spPr bwMode="auto">
            <a:xfrm>
              <a:off x="1260" y="3889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2392" name="Line 8"/>
            <p:cNvSpPr>
              <a:spLocks noChangeShapeType="1"/>
            </p:cNvSpPr>
            <p:nvPr/>
          </p:nvSpPr>
          <p:spPr bwMode="auto">
            <a:xfrm>
              <a:off x="1260" y="3665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2393" name="Line 9"/>
            <p:cNvSpPr>
              <a:spLocks noChangeShapeType="1"/>
            </p:cNvSpPr>
            <p:nvPr/>
          </p:nvSpPr>
          <p:spPr bwMode="auto">
            <a:xfrm>
              <a:off x="1260" y="3441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2394" name="Line 10"/>
            <p:cNvSpPr>
              <a:spLocks noChangeShapeType="1"/>
            </p:cNvSpPr>
            <p:nvPr/>
          </p:nvSpPr>
          <p:spPr bwMode="auto">
            <a:xfrm>
              <a:off x="1260" y="3217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2395" name="Line 11"/>
            <p:cNvSpPr>
              <a:spLocks noChangeShapeType="1"/>
            </p:cNvSpPr>
            <p:nvPr/>
          </p:nvSpPr>
          <p:spPr bwMode="auto">
            <a:xfrm>
              <a:off x="1260" y="3001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2396" name="Line 12"/>
            <p:cNvSpPr>
              <a:spLocks noChangeShapeType="1"/>
            </p:cNvSpPr>
            <p:nvPr/>
          </p:nvSpPr>
          <p:spPr bwMode="auto">
            <a:xfrm>
              <a:off x="1260" y="2777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2397" name="Line 13"/>
            <p:cNvSpPr>
              <a:spLocks noChangeShapeType="1"/>
            </p:cNvSpPr>
            <p:nvPr/>
          </p:nvSpPr>
          <p:spPr bwMode="auto">
            <a:xfrm>
              <a:off x="1260" y="2553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2398" name="Line 14"/>
            <p:cNvSpPr>
              <a:spLocks noChangeShapeType="1"/>
            </p:cNvSpPr>
            <p:nvPr/>
          </p:nvSpPr>
          <p:spPr bwMode="auto">
            <a:xfrm>
              <a:off x="1260" y="2329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2399" name="Line 15"/>
            <p:cNvSpPr>
              <a:spLocks noChangeShapeType="1"/>
            </p:cNvSpPr>
            <p:nvPr/>
          </p:nvSpPr>
          <p:spPr bwMode="auto">
            <a:xfrm>
              <a:off x="1260" y="2105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2400" name="Line 16"/>
            <p:cNvSpPr>
              <a:spLocks noChangeShapeType="1"/>
            </p:cNvSpPr>
            <p:nvPr/>
          </p:nvSpPr>
          <p:spPr bwMode="auto">
            <a:xfrm>
              <a:off x="1260" y="1881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2401" name="Line 17"/>
            <p:cNvSpPr>
              <a:spLocks noChangeShapeType="1"/>
            </p:cNvSpPr>
            <p:nvPr/>
          </p:nvSpPr>
          <p:spPr bwMode="auto">
            <a:xfrm>
              <a:off x="1284" y="1881"/>
              <a:ext cx="29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2402" name="Line 18"/>
            <p:cNvSpPr>
              <a:spLocks noChangeShapeType="1"/>
            </p:cNvSpPr>
            <p:nvPr/>
          </p:nvSpPr>
          <p:spPr bwMode="auto">
            <a:xfrm flipV="1">
              <a:off x="1280" y="185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2403" name="Line 19"/>
            <p:cNvSpPr>
              <a:spLocks noChangeShapeType="1"/>
            </p:cNvSpPr>
            <p:nvPr/>
          </p:nvSpPr>
          <p:spPr bwMode="auto">
            <a:xfrm flipV="1">
              <a:off x="1768" y="185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2404" name="Line 20"/>
            <p:cNvSpPr>
              <a:spLocks noChangeShapeType="1"/>
            </p:cNvSpPr>
            <p:nvPr/>
          </p:nvSpPr>
          <p:spPr bwMode="auto">
            <a:xfrm flipV="1">
              <a:off x="2264" y="185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2405" name="Line 21"/>
            <p:cNvSpPr>
              <a:spLocks noChangeShapeType="1"/>
            </p:cNvSpPr>
            <p:nvPr/>
          </p:nvSpPr>
          <p:spPr bwMode="auto">
            <a:xfrm flipV="1">
              <a:off x="2752" y="185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2406" name="Line 22"/>
            <p:cNvSpPr>
              <a:spLocks noChangeShapeType="1"/>
            </p:cNvSpPr>
            <p:nvPr/>
          </p:nvSpPr>
          <p:spPr bwMode="auto">
            <a:xfrm flipV="1">
              <a:off x="3240" y="185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2407" name="Line 23"/>
            <p:cNvSpPr>
              <a:spLocks noChangeShapeType="1"/>
            </p:cNvSpPr>
            <p:nvPr/>
          </p:nvSpPr>
          <p:spPr bwMode="auto">
            <a:xfrm flipV="1">
              <a:off x="3736" y="185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2408" name="Line 24"/>
            <p:cNvSpPr>
              <a:spLocks noChangeShapeType="1"/>
            </p:cNvSpPr>
            <p:nvPr/>
          </p:nvSpPr>
          <p:spPr bwMode="auto">
            <a:xfrm flipV="1">
              <a:off x="4224" y="185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2409" name="Freeform 25"/>
            <p:cNvSpPr>
              <a:spLocks/>
            </p:cNvSpPr>
            <p:nvPr/>
          </p:nvSpPr>
          <p:spPr bwMode="auto">
            <a:xfrm>
              <a:off x="1768" y="2173"/>
              <a:ext cx="2089" cy="1905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64" y="64"/>
                </a:cxn>
                <a:cxn ang="0">
                  <a:pos x="128" y="32"/>
                </a:cxn>
                <a:cxn ang="0">
                  <a:pos x="192" y="16"/>
                </a:cxn>
                <a:cxn ang="0">
                  <a:pos x="248" y="8"/>
                </a:cxn>
                <a:cxn ang="0">
                  <a:pos x="368" y="0"/>
                </a:cxn>
                <a:cxn ang="0">
                  <a:pos x="432" y="0"/>
                </a:cxn>
                <a:cxn ang="0">
                  <a:pos x="496" y="8"/>
                </a:cxn>
                <a:cxn ang="0">
                  <a:pos x="560" y="24"/>
                </a:cxn>
                <a:cxn ang="0">
                  <a:pos x="616" y="40"/>
                </a:cxn>
                <a:cxn ang="0">
                  <a:pos x="672" y="64"/>
                </a:cxn>
                <a:cxn ang="0">
                  <a:pos x="736" y="88"/>
                </a:cxn>
                <a:cxn ang="0">
                  <a:pos x="800" y="112"/>
                </a:cxn>
                <a:cxn ang="0">
                  <a:pos x="864" y="144"/>
                </a:cxn>
                <a:cxn ang="0">
                  <a:pos x="928" y="184"/>
                </a:cxn>
                <a:cxn ang="0">
                  <a:pos x="984" y="224"/>
                </a:cxn>
                <a:cxn ang="0">
                  <a:pos x="1040" y="272"/>
                </a:cxn>
                <a:cxn ang="0">
                  <a:pos x="1104" y="328"/>
                </a:cxn>
                <a:cxn ang="0">
                  <a:pos x="1168" y="384"/>
                </a:cxn>
                <a:cxn ang="0">
                  <a:pos x="1232" y="440"/>
                </a:cxn>
                <a:cxn ang="0">
                  <a:pos x="1296" y="504"/>
                </a:cxn>
                <a:cxn ang="0">
                  <a:pos x="1352" y="576"/>
                </a:cxn>
                <a:cxn ang="0">
                  <a:pos x="1408" y="656"/>
                </a:cxn>
                <a:cxn ang="0">
                  <a:pos x="1472" y="736"/>
                </a:cxn>
                <a:cxn ang="0">
                  <a:pos x="1536" y="824"/>
                </a:cxn>
                <a:cxn ang="0">
                  <a:pos x="1600" y="920"/>
                </a:cxn>
                <a:cxn ang="0">
                  <a:pos x="1664" y="1024"/>
                </a:cxn>
                <a:cxn ang="0">
                  <a:pos x="1720" y="1128"/>
                </a:cxn>
                <a:cxn ang="0">
                  <a:pos x="1776" y="1240"/>
                </a:cxn>
                <a:cxn ang="0">
                  <a:pos x="1840" y="1360"/>
                </a:cxn>
                <a:cxn ang="0">
                  <a:pos x="1904" y="1488"/>
                </a:cxn>
                <a:cxn ang="0">
                  <a:pos x="1968" y="1616"/>
                </a:cxn>
                <a:cxn ang="0">
                  <a:pos x="2032" y="1760"/>
                </a:cxn>
                <a:cxn ang="0">
                  <a:pos x="2088" y="1904"/>
                </a:cxn>
              </a:cxnLst>
              <a:rect l="0" t="0" r="r" b="b"/>
              <a:pathLst>
                <a:path w="2089" h="1905">
                  <a:moveTo>
                    <a:pt x="0" y="96"/>
                  </a:moveTo>
                  <a:lnTo>
                    <a:pt x="64" y="64"/>
                  </a:lnTo>
                  <a:lnTo>
                    <a:pt x="128" y="32"/>
                  </a:lnTo>
                  <a:lnTo>
                    <a:pt x="192" y="16"/>
                  </a:lnTo>
                  <a:lnTo>
                    <a:pt x="248" y="8"/>
                  </a:lnTo>
                  <a:lnTo>
                    <a:pt x="368" y="0"/>
                  </a:lnTo>
                  <a:lnTo>
                    <a:pt x="432" y="0"/>
                  </a:lnTo>
                  <a:lnTo>
                    <a:pt x="496" y="8"/>
                  </a:lnTo>
                  <a:lnTo>
                    <a:pt x="560" y="24"/>
                  </a:lnTo>
                  <a:lnTo>
                    <a:pt x="616" y="40"/>
                  </a:lnTo>
                  <a:lnTo>
                    <a:pt x="672" y="64"/>
                  </a:lnTo>
                  <a:lnTo>
                    <a:pt x="736" y="88"/>
                  </a:lnTo>
                  <a:lnTo>
                    <a:pt x="800" y="112"/>
                  </a:lnTo>
                  <a:lnTo>
                    <a:pt x="864" y="144"/>
                  </a:lnTo>
                  <a:lnTo>
                    <a:pt x="928" y="184"/>
                  </a:lnTo>
                  <a:lnTo>
                    <a:pt x="984" y="224"/>
                  </a:lnTo>
                  <a:lnTo>
                    <a:pt x="1040" y="272"/>
                  </a:lnTo>
                  <a:lnTo>
                    <a:pt x="1104" y="328"/>
                  </a:lnTo>
                  <a:lnTo>
                    <a:pt x="1168" y="384"/>
                  </a:lnTo>
                  <a:lnTo>
                    <a:pt x="1232" y="440"/>
                  </a:lnTo>
                  <a:lnTo>
                    <a:pt x="1296" y="504"/>
                  </a:lnTo>
                  <a:lnTo>
                    <a:pt x="1352" y="576"/>
                  </a:lnTo>
                  <a:lnTo>
                    <a:pt x="1408" y="656"/>
                  </a:lnTo>
                  <a:lnTo>
                    <a:pt x="1472" y="736"/>
                  </a:lnTo>
                  <a:lnTo>
                    <a:pt x="1536" y="824"/>
                  </a:lnTo>
                  <a:lnTo>
                    <a:pt x="1600" y="920"/>
                  </a:lnTo>
                  <a:lnTo>
                    <a:pt x="1664" y="1024"/>
                  </a:lnTo>
                  <a:lnTo>
                    <a:pt x="1720" y="1128"/>
                  </a:lnTo>
                  <a:lnTo>
                    <a:pt x="1776" y="1240"/>
                  </a:lnTo>
                  <a:lnTo>
                    <a:pt x="1840" y="1360"/>
                  </a:lnTo>
                  <a:lnTo>
                    <a:pt x="1904" y="1488"/>
                  </a:lnTo>
                  <a:lnTo>
                    <a:pt x="1968" y="1616"/>
                  </a:lnTo>
                  <a:lnTo>
                    <a:pt x="2032" y="1760"/>
                  </a:lnTo>
                  <a:lnTo>
                    <a:pt x="2088" y="1904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9116" name="Rectangle 26"/>
            <p:cNvSpPr>
              <a:spLocks noChangeArrowheads="1"/>
            </p:cNvSpPr>
            <p:nvPr/>
          </p:nvSpPr>
          <p:spPr bwMode="auto">
            <a:xfrm>
              <a:off x="958" y="3983"/>
              <a:ext cx="32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-10</a:t>
              </a:r>
            </a:p>
          </p:txBody>
        </p:sp>
        <p:sp>
          <p:nvSpPr>
            <p:cNvPr id="89117" name="Rectangle 27"/>
            <p:cNvSpPr>
              <a:spLocks noChangeArrowheads="1"/>
            </p:cNvSpPr>
            <p:nvPr/>
          </p:nvSpPr>
          <p:spPr bwMode="auto">
            <a:xfrm>
              <a:off x="1022" y="3759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-9</a:t>
              </a:r>
            </a:p>
          </p:txBody>
        </p:sp>
        <p:sp>
          <p:nvSpPr>
            <p:cNvPr id="89118" name="Rectangle 28"/>
            <p:cNvSpPr>
              <a:spLocks noChangeArrowheads="1"/>
            </p:cNvSpPr>
            <p:nvPr/>
          </p:nvSpPr>
          <p:spPr bwMode="auto">
            <a:xfrm>
              <a:off x="1022" y="3535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-8</a:t>
              </a:r>
            </a:p>
          </p:txBody>
        </p:sp>
        <p:sp>
          <p:nvSpPr>
            <p:cNvPr id="89119" name="Rectangle 29"/>
            <p:cNvSpPr>
              <a:spLocks noChangeArrowheads="1"/>
            </p:cNvSpPr>
            <p:nvPr/>
          </p:nvSpPr>
          <p:spPr bwMode="auto">
            <a:xfrm>
              <a:off x="1022" y="3311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-7</a:t>
              </a:r>
            </a:p>
          </p:txBody>
        </p:sp>
        <p:sp>
          <p:nvSpPr>
            <p:cNvPr id="89120" name="Rectangle 30"/>
            <p:cNvSpPr>
              <a:spLocks noChangeArrowheads="1"/>
            </p:cNvSpPr>
            <p:nvPr/>
          </p:nvSpPr>
          <p:spPr bwMode="auto">
            <a:xfrm>
              <a:off x="1022" y="3087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-6</a:t>
              </a:r>
            </a:p>
          </p:txBody>
        </p:sp>
        <p:sp>
          <p:nvSpPr>
            <p:cNvPr id="89121" name="Rectangle 31"/>
            <p:cNvSpPr>
              <a:spLocks noChangeArrowheads="1"/>
            </p:cNvSpPr>
            <p:nvPr/>
          </p:nvSpPr>
          <p:spPr bwMode="auto">
            <a:xfrm>
              <a:off x="1022" y="2871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-5</a:t>
              </a:r>
            </a:p>
          </p:txBody>
        </p:sp>
        <p:sp>
          <p:nvSpPr>
            <p:cNvPr id="89122" name="Rectangle 32"/>
            <p:cNvSpPr>
              <a:spLocks noChangeArrowheads="1"/>
            </p:cNvSpPr>
            <p:nvPr/>
          </p:nvSpPr>
          <p:spPr bwMode="auto">
            <a:xfrm>
              <a:off x="1022" y="2647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-4</a:t>
              </a:r>
            </a:p>
          </p:txBody>
        </p:sp>
        <p:sp>
          <p:nvSpPr>
            <p:cNvPr id="89123" name="Rectangle 33"/>
            <p:cNvSpPr>
              <a:spLocks noChangeArrowheads="1"/>
            </p:cNvSpPr>
            <p:nvPr/>
          </p:nvSpPr>
          <p:spPr bwMode="auto">
            <a:xfrm>
              <a:off x="1022" y="2423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-3</a:t>
              </a:r>
            </a:p>
          </p:txBody>
        </p:sp>
        <p:sp>
          <p:nvSpPr>
            <p:cNvPr id="89124" name="Rectangle 34"/>
            <p:cNvSpPr>
              <a:spLocks noChangeArrowheads="1"/>
            </p:cNvSpPr>
            <p:nvPr/>
          </p:nvSpPr>
          <p:spPr bwMode="auto">
            <a:xfrm>
              <a:off x="1022" y="2199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-2</a:t>
              </a:r>
            </a:p>
          </p:txBody>
        </p:sp>
        <p:sp>
          <p:nvSpPr>
            <p:cNvPr id="89125" name="Rectangle 35"/>
            <p:cNvSpPr>
              <a:spLocks noChangeArrowheads="1"/>
            </p:cNvSpPr>
            <p:nvPr/>
          </p:nvSpPr>
          <p:spPr bwMode="auto">
            <a:xfrm>
              <a:off x="1022" y="1975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-1</a:t>
              </a:r>
            </a:p>
          </p:txBody>
        </p:sp>
        <p:sp>
          <p:nvSpPr>
            <p:cNvPr id="89126" name="Rectangle 36"/>
            <p:cNvSpPr>
              <a:spLocks noChangeArrowheads="1"/>
            </p:cNvSpPr>
            <p:nvPr/>
          </p:nvSpPr>
          <p:spPr bwMode="auto">
            <a:xfrm>
              <a:off x="1062" y="1751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0</a:t>
              </a:r>
            </a:p>
          </p:txBody>
        </p:sp>
        <p:sp>
          <p:nvSpPr>
            <p:cNvPr id="89127" name="Rectangle 37"/>
            <p:cNvSpPr>
              <a:spLocks noChangeArrowheads="1"/>
            </p:cNvSpPr>
            <p:nvPr/>
          </p:nvSpPr>
          <p:spPr bwMode="auto">
            <a:xfrm>
              <a:off x="1191" y="1659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0</a:t>
              </a:r>
            </a:p>
          </p:txBody>
        </p:sp>
        <p:sp>
          <p:nvSpPr>
            <p:cNvPr id="89128" name="Rectangle 38"/>
            <p:cNvSpPr>
              <a:spLocks noChangeArrowheads="1"/>
            </p:cNvSpPr>
            <p:nvPr/>
          </p:nvSpPr>
          <p:spPr bwMode="auto">
            <a:xfrm>
              <a:off x="1647" y="165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20</a:t>
              </a:r>
            </a:p>
          </p:txBody>
        </p:sp>
        <p:sp>
          <p:nvSpPr>
            <p:cNvPr id="89129" name="Rectangle 39"/>
            <p:cNvSpPr>
              <a:spLocks noChangeArrowheads="1"/>
            </p:cNvSpPr>
            <p:nvPr/>
          </p:nvSpPr>
          <p:spPr bwMode="auto">
            <a:xfrm>
              <a:off x="2143" y="165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40</a:t>
              </a:r>
            </a:p>
          </p:txBody>
        </p:sp>
        <p:sp>
          <p:nvSpPr>
            <p:cNvPr id="89130" name="Rectangle 40"/>
            <p:cNvSpPr>
              <a:spLocks noChangeArrowheads="1"/>
            </p:cNvSpPr>
            <p:nvPr/>
          </p:nvSpPr>
          <p:spPr bwMode="auto">
            <a:xfrm>
              <a:off x="2631" y="165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60</a:t>
              </a:r>
            </a:p>
          </p:txBody>
        </p:sp>
        <p:sp>
          <p:nvSpPr>
            <p:cNvPr id="89131" name="Rectangle 41"/>
            <p:cNvSpPr>
              <a:spLocks noChangeArrowheads="1"/>
            </p:cNvSpPr>
            <p:nvPr/>
          </p:nvSpPr>
          <p:spPr bwMode="auto">
            <a:xfrm>
              <a:off x="3119" y="165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80</a:t>
              </a:r>
            </a:p>
          </p:txBody>
        </p:sp>
        <p:sp>
          <p:nvSpPr>
            <p:cNvPr id="89132" name="Rectangle 42"/>
            <p:cNvSpPr>
              <a:spLocks noChangeArrowheads="1"/>
            </p:cNvSpPr>
            <p:nvPr/>
          </p:nvSpPr>
          <p:spPr bwMode="auto">
            <a:xfrm>
              <a:off x="3583" y="1659"/>
              <a:ext cx="35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100</a:t>
              </a:r>
            </a:p>
          </p:txBody>
        </p:sp>
        <p:sp>
          <p:nvSpPr>
            <p:cNvPr id="89133" name="Rectangle 43"/>
            <p:cNvSpPr>
              <a:spLocks noChangeArrowheads="1"/>
            </p:cNvSpPr>
            <p:nvPr/>
          </p:nvSpPr>
          <p:spPr bwMode="auto">
            <a:xfrm>
              <a:off x="4071" y="1659"/>
              <a:ext cx="35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120</a:t>
              </a:r>
            </a:p>
          </p:txBody>
        </p:sp>
        <p:sp>
          <p:nvSpPr>
            <p:cNvPr id="89134" name="Rectangle 44"/>
            <p:cNvSpPr>
              <a:spLocks noChangeArrowheads="1"/>
            </p:cNvSpPr>
            <p:nvPr/>
          </p:nvSpPr>
          <p:spPr bwMode="auto">
            <a:xfrm>
              <a:off x="2199" y="1465"/>
              <a:ext cx="10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Airspeed (kts)</a:t>
              </a:r>
            </a:p>
          </p:txBody>
        </p:sp>
        <p:sp>
          <p:nvSpPr>
            <p:cNvPr id="89135" name="Rectangle 45"/>
            <p:cNvSpPr>
              <a:spLocks noChangeArrowheads="1"/>
            </p:cNvSpPr>
            <p:nvPr/>
          </p:nvSpPr>
          <p:spPr bwMode="auto">
            <a:xfrm rot="-5400000">
              <a:off x="379" y="2906"/>
              <a:ext cx="111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Sink Rate (kts)</a:t>
              </a:r>
            </a:p>
          </p:txBody>
        </p:sp>
        <p:sp>
          <p:nvSpPr>
            <p:cNvPr id="272430" name="Line 46"/>
            <p:cNvSpPr>
              <a:spLocks noChangeShapeType="1"/>
            </p:cNvSpPr>
            <p:nvPr/>
          </p:nvSpPr>
          <p:spPr bwMode="auto">
            <a:xfrm flipV="1">
              <a:off x="1280" y="933"/>
              <a:ext cx="0" cy="9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2431" name="Line 47"/>
            <p:cNvSpPr>
              <a:spLocks noChangeShapeType="1"/>
            </p:cNvSpPr>
            <p:nvPr/>
          </p:nvSpPr>
          <p:spPr bwMode="auto">
            <a:xfrm>
              <a:off x="1261" y="1636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2432" name="Line 48"/>
            <p:cNvSpPr>
              <a:spLocks noChangeShapeType="1"/>
            </p:cNvSpPr>
            <p:nvPr/>
          </p:nvSpPr>
          <p:spPr bwMode="auto">
            <a:xfrm>
              <a:off x="1261" y="1412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2433" name="Line 49"/>
            <p:cNvSpPr>
              <a:spLocks noChangeShapeType="1"/>
            </p:cNvSpPr>
            <p:nvPr/>
          </p:nvSpPr>
          <p:spPr bwMode="auto">
            <a:xfrm>
              <a:off x="1261" y="1188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9140" name="Rectangle 50"/>
            <p:cNvSpPr>
              <a:spLocks noChangeArrowheads="1"/>
            </p:cNvSpPr>
            <p:nvPr/>
          </p:nvSpPr>
          <p:spPr bwMode="auto">
            <a:xfrm>
              <a:off x="1063" y="1529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1</a:t>
              </a:r>
            </a:p>
          </p:txBody>
        </p:sp>
        <p:sp>
          <p:nvSpPr>
            <p:cNvPr id="272435" name="Rectangle 51"/>
            <p:cNvSpPr>
              <a:spLocks noChangeArrowheads="1"/>
            </p:cNvSpPr>
            <p:nvPr/>
          </p:nvSpPr>
          <p:spPr bwMode="auto">
            <a:xfrm>
              <a:off x="1066" y="1308"/>
              <a:ext cx="196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9142" name="Rectangle 52"/>
            <p:cNvSpPr>
              <a:spLocks noChangeArrowheads="1"/>
            </p:cNvSpPr>
            <p:nvPr/>
          </p:nvSpPr>
          <p:spPr bwMode="auto">
            <a:xfrm>
              <a:off x="1063" y="1081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3</a:t>
              </a:r>
            </a:p>
          </p:txBody>
        </p:sp>
        <p:sp>
          <p:nvSpPr>
            <p:cNvPr id="89143" name="Rectangle 53"/>
            <p:cNvSpPr>
              <a:spLocks noChangeArrowheads="1"/>
            </p:cNvSpPr>
            <p:nvPr/>
          </p:nvSpPr>
          <p:spPr bwMode="auto">
            <a:xfrm>
              <a:off x="1060" y="1309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2</a:t>
              </a:r>
            </a:p>
          </p:txBody>
        </p:sp>
        <p:sp>
          <p:nvSpPr>
            <p:cNvPr id="272438" name="Line 54"/>
            <p:cNvSpPr>
              <a:spLocks noChangeShapeType="1"/>
            </p:cNvSpPr>
            <p:nvPr/>
          </p:nvSpPr>
          <p:spPr bwMode="auto">
            <a:xfrm>
              <a:off x="1258" y="965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9145" name="Rectangle 55"/>
            <p:cNvSpPr>
              <a:spLocks noChangeArrowheads="1"/>
            </p:cNvSpPr>
            <p:nvPr/>
          </p:nvSpPr>
          <p:spPr bwMode="auto">
            <a:xfrm>
              <a:off x="1060" y="869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4</a:t>
              </a:r>
            </a:p>
          </p:txBody>
        </p:sp>
        <p:sp>
          <p:nvSpPr>
            <p:cNvPr id="89146" name="Rectangle 56"/>
            <p:cNvSpPr>
              <a:spLocks noChangeArrowheads="1"/>
            </p:cNvSpPr>
            <p:nvPr/>
          </p:nvSpPr>
          <p:spPr bwMode="auto">
            <a:xfrm rot="-5400000">
              <a:off x="346" y="1360"/>
              <a:ext cx="1210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solidFill>
                    <a:schemeClr val="hlink"/>
                  </a:solidFill>
                  <a:effectLst/>
                  <a:latin typeface="Helvetica" charset="0"/>
                </a:rPr>
                <a:t>Climb Rate (kts)</a:t>
              </a:r>
            </a:p>
          </p:txBody>
        </p:sp>
      </p:grpSp>
      <p:sp>
        <p:nvSpPr>
          <p:cNvPr id="89092" name="Rectangle 57"/>
          <p:cNvSpPr>
            <a:spLocks noChangeArrowheads="1"/>
          </p:cNvSpPr>
          <p:nvPr/>
        </p:nvSpPr>
        <p:spPr bwMode="auto">
          <a:xfrm>
            <a:off x="3324225" y="1563688"/>
            <a:ext cx="43211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hlink"/>
                </a:solidFill>
                <a:effectLst/>
                <a:latin typeface="Helvetica" charset="0"/>
              </a:rPr>
              <a:t>Extend the Sink Rate Axis Above Zero</a:t>
            </a: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hlink"/>
                </a:solidFill>
                <a:effectLst/>
                <a:latin typeface="Helvetica" charset="0"/>
              </a:rPr>
              <a:t>to Represent Climb Rates in Thermals</a:t>
            </a:r>
            <a:endParaRPr lang="en-US" sz="1800" b="1">
              <a:solidFill>
                <a:schemeClr val="tx2"/>
              </a:solidFill>
              <a:effectLst/>
              <a:latin typeface="Helvetica" charset="0"/>
            </a:endParaRPr>
          </a:p>
        </p:txBody>
      </p:sp>
      <p:sp>
        <p:nvSpPr>
          <p:cNvPr id="272442" name="Line 58"/>
          <p:cNvSpPr>
            <a:spLocks noChangeShapeType="1"/>
          </p:cNvSpPr>
          <p:nvPr/>
        </p:nvSpPr>
        <p:spPr bwMode="auto">
          <a:xfrm flipH="1">
            <a:off x="2286000" y="1854200"/>
            <a:ext cx="966788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</a:rPr>
              <a:t>Going Faster: Speed to Fly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03338" y="1379538"/>
            <a:ext cx="5721350" cy="5307012"/>
            <a:chOff x="821" y="869"/>
            <a:chExt cx="3604" cy="3343"/>
          </a:xfrm>
        </p:grpSpPr>
        <p:sp>
          <p:nvSpPr>
            <p:cNvPr id="273412" name="Freeform 4"/>
            <p:cNvSpPr>
              <a:spLocks/>
            </p:cNvSpPr>
            <p:nvPr/>
          </p:nvSpPr>
          <p:spPr bwMode="auto">
            <a:xfrm>
              <a:off x="1280" y="1877"/>
              <a:ext cx="2945" cy="22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44" y="0"/>
                </a:cxn>
                <a:cxn ang="0">
                  <a:pos x="2944" y="2232"/>
                </a:cxn>
                <a:cxn ang="0">
                  <a:pos x="0" y="2232"/>
                </a:cxn>
                <a:cxn ang="0">
                  <a:pos x="0" y="0"/>
                </a:cxn>
              </a:cxnLst>
              <a:rect l="0" t="0" r="r" b="b"/>
              <a:pathLst>
                <a:path w="2945" h="2233">
                  <a:moveTo>
                    <a:pt x="0" y="0"/>
                  </a:moveTo>
                  <a:lnTo>
                    <a:pt x="2944" y="0"/>
                  </a:lnTo>
                  <a:lnTo>
                    <a:pt x="2944" y="2232"/>
                  </a:lnTo>
                  <a:lnTo>
                    <a:pt x="0" y="223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3413" name="Line 5"/>
            <p:cNvSpPr>
              <a:spLocks noChangeShapeType="1"/>
            </p:cNvSpPr>
            <p:nvPr/>
          </p:nvSpPr>
          <p:spPr bwMode="auto">
            <a:xfrm>
              <a:off x="1284" y="1881"/>
              <a:ext cx="0" cy="22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3414" name="Line 6"/>
            <p:cNvSpPr>
              <a:spLocks noChangeShapeType="1"/>
            </p:cNvSpPr>
            <p:nvPr/>
          </p:nvSpPr>
          <p:spPr bwMode="auto">
            <a:xfrm>
              <a:off x="1260" y="4113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3415" name="Line 7"/>
            <p:cNvSpPr>
              <a:spLocks noChangeShapeType="1"/>
            </p:cNvSpPr>
            <p:nvPr/>
          </p:nvSpPr>
          <p:spPr bwMode="auto">
            <a:xfrm>
              <a:off x="1260" y="3889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3416" name="Line 8"/>
            <p:cNvSpPr>
              <a:spLocks noChangeShapeType="1"/>
            </p:cNvSpPr>
            <p:nvPr/>
          </p:nvSpPr>
          <p:spPr bwMode="auto">
            <a:xfrm>
              <a:off x="1260" y="3665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3417" name="Line 9"/>
            <p:cNvSpPr>
              <a:spLocks noChangeShapeType="1"/>
            </p:cNvSpPr>
            <p:nvPr/>
          </p:nvSpPr>
          <p:spPr bwMode="auto">
            <a:xfrm>
              <a:off x="1260" y="3441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3418" name="Line 10"/>
            <p:cNvSpPr>
              <a:spLocks noChangeShapeType="1"/>
            </p:cNvSpPr>
            <p:nvPr/>
          </p:nvSpPr>
          <p:spPr bwMode="auto">
            <a:xfrm>
              <a:off x="1260" y="3217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3419" name="Line 11"/>
            <p:cNvSpPr>
              <a:spLocks noChangeShapeType="1"/>
            </p:cNvSpPr>
            <p:nvPr/>
          </p:nvSpPr>
          <p:spPr bwMode="auto">
            <a:xfrm>
              <a:off x="1260" y="3001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3420" name="Line 12"/>
            <p:cNvSpPr>
              <a:spLocks noChangeShapeType="1"/>
            </p:cNvSpPr>
            <p:nvPr/>
          </p:nvSpPr>
          <p:spPr bwMode="auto">
            <a:xfrm>
              <a:off x="1260" y="2777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3421" name="Line 13"/>
            <p:cNvSpPr>
              <a:spLocks noChangeShapeType="1"/>
            </p:cNvSpPr>
            <p:nvPr/>
          </p:nvSpPr>
          <p:spPr bwMode="auto">
            <a:xfrm>
              <a:off x="1260" y="2553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3422" name="Line 14"/>
            <p:cNvSpPr>
              <a:spLocks noChangeShapeType="1"/>
            </p:cNvSpPr>
            <p:nvPr/>
          </p:nvSpPr>
          <p:spPr bwMode="auto">
            <a:xfrm>
              <a:off x="1260" y="2329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3423" name="Line 15"/>
            <p:cNvSpPr>
              <a:spLocks noChangeShapeType="1"/>
            </p:cNvSpPr>
            <p:nvPr/>
          </p:nvSpPr>
          <p:spPr bwMode="auto">
            <a:xfrm>
              <a:off x="1260" y="2105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3424" name="Line 16"/>
            <p:cNvSpPr>
              <a:spLocks noChangeShapeType="1"/>
            </p:cNvSpPr>
            <p:nvPr/>
          </p:nvSpPr>
          <p:spPr bwMode="auto">
            <a:xfrm>
              <a:off x="1260" y="1881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3425" name="Line 17"/>
            <p:cNvSpPr>
              <a:spLocks noChangeShapeType="1"/>
            </p:cNvSpPr>
            <p:nvPr/>
          </p:nvSpPr>
          <p:spPr bwMode="auto">
            <a:xfrm>
              <a:off x="1284" y="1881"/>
              <a:ext cx="29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3426" name="Line 18"/>
            <p:cNvSpPr>
              <a:spLocks noChangeShapeType="1"/>
            </p:cNvSpPr>
            <p:nvPr/>
          </p:nvSpPr>
          <p:spPr bwMode="auto">
            <a:xfrm flipV="1">
              <a:off x="1280" y="185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3427" name="Line 19"/>
            <p:cNvSpPr>
              <a:spLocks noChangeShapeType="1"/>
            </p:cNvSpPr>
            <p:nvPr/>
          </p:nvSpPr>
          <p:spPr bwMode="auto">
            <a:xfrm flipV="1">
              <a:off x="1768" y="185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3428" name="Line 20"/>
            <p:cNvSpPr>
              <a:spLocks noChangeShapeType="1"/>
            </p:cNvSpPr>
            <p:nvPr/>
          </p:nvSpPr>
          <p:spPr bwMode="auto">
            <a:xfrm flipV="1">
              <a:off x="2264" y="185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3429" name="Line 21"/>
            <p:cNvSpPr>
              <a:spLocks noChangeShapeType="1"/>
            </p:cNvSpPr>
            <p:nvPr/>
          </p:nvSpPr>
          <p:spPr bwMode="auto">
            <a:xfrm flipV="1">
              <a:off x="2752" y="185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3430" name="Line 22"/>
            <p:cNvSpPr>
              <a:spLocks noChangeShapeType="1"/>
            </p:cNvSpPr>
            <p:nvPr/>
          </p:nvSpPr>
          <p:spPr bwMode="auto">
            <a:xfrm flipV="1">
              <a:off x="3240" y="185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3431" name="Line 23"/>
            <p:cNvSpPr>
              <a:spLocks noChangeShapeType="1"/>
            </p:cNvSpPr>
            <p:nvPr/>
          </p:nvSpPr>
          <p:spPr bwMode="auto">
            <a:xfrm flipV="1">
              <a:off x="3736" y="185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3432" name="Line 24"/>
            <p:cNvSpPr>
              <a:spLocks noChangeShapeType="1"/>
            </p:cNvSpPr>
            <p:nvPr/>
          </p:nvSpPr>
          <p:spPr bwMode="auto">
            <a:xfrm flipV="1">
              <a:off x="4224" y="185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3433" name="Freeform 25"/>
            <p:cNvSpPr>
              <a:spLocks/>
            </p:cNvSpPr>
            <p:nvPr/>
          </p:nvSpPr>
          <p:spPr bwMode="auto">
            <a:xfrm>
              <a:off x="1768" y="2173"/>
              <a:ext cx="2089" cy="1905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64" y="64"/>
                </a:cxn>
                <a:cxn ang="0">
                  <a:pos x="128" y="32"/>
                </a:cxn>
                <a:cxn ang="0">
                  <a:pos x="192" y="16"/>
                </a:cxn>
                <a:cxn ang="0">
                  <a:pos x="248" y="8"/>
                </a:cxn>
                <a:cxn ang="0">
                  <a:pos x="368" y="0"/>
                </a:cxn>
                <a:cxn ang="0">
                  <a:pos x="432" y="0"/>
                </a:cxn>
                <a:cxn ang="0">
                  <a:pos x="496" y="8"/>
                </a:cxn>
                <a:cxn ang="0">
                  <a:pos x="560" y="24"/>
                </a:cxn>
                <a:cxn ang="0">
                  <a:pos x="616" y="40"/>
                </a:cxn>
                <a:cxn ang="0">
                  <a:pos x="672" y="64"/>
                </a:cxn>
                <a:cxn ang="0">
                  <a:pos x="736" y="88"/>
                </a:cxn>
                <a:cxn ang="0">
                  <a:pos x="800" y="112"/>
                </a:cxn>
                <a:cxn ang="0">
                  <a:pos x="864" y="144"/>
                </a:cxn>
                <a:cxn ang="0">
                  <a:pos x="928" y="184"/>
                </a:cxn>
                <a:cxn ang="0">
                  <a:pos x="984" y="224"/>
                </a:cxn>
                <a:cxn ang="0">
                  <a:pos x="1040" y="272"/>
                </a:cxn>
                <a:cxn ang="0">
                  <a:pos x="1104" y="328"/>
                </a:cxn>
                <a:cxn ang="0">
                  <a:pos x="1168" y="384"/>
                </a:cxn>
                <a:cxn ang="0">
                  <a:pos x="1232" y="440"/>
                </a:cxn>
                <a:cxn ang="0">
                  <a:pos x="1296" y="504"/>
                </a:cxn>
                <a:cxn ang="0">
                  <a:pos x="1352" y="576"/>
                </a:cxn>
                <a:cxn ang="0">
                  <a:pos x="1408" y="656"/>
                </a:cxn>
                <a:cxn ang="0">
                  <a:pos x="1472" y="736"/>
                </a:cxn>
                <a:cxn ang="0">
                  <a:pos x="1536" y="824"/>
                </a:cxn>
                <a:cxn ang="0">
                  <a:pos x="1600" y="920"/>
                </a:cxn>
                <a:cxn ang="0">
                  <a:pos x="1664" y="1024"/>
                </a:cxn>
                <a:cxn ang="0">
                  <a:pos x="1720" y="1128"/>
                </a:cxn>
                <a:cxn ang="0">
                  <a:pos x="1776" y="1240"/>
                </a:cxn>
                <a:cxn ang="0">
                  <a:pos x="1840" y="1360"/>
                </a:cxn>
                <a:cxn ang="0">
                  <a:pos x="1904" y="1488"/>
                </a:cxn>
                <a:cxn ang="0">
                  <a:pos x="1968" y="1616"/>
                </a:cxn>
                <a:cxn ang="0">
                  <a:pos x="2032" y="1760"/>
                </a:cxn>
                <a:cxn ang="0">
                  <a:pos x="2088" y="1904"/>
                </a:cxn>
              </a:cxnLst>
              <a:rect l="0" t="0" r="r" b="b"/>
              <a:pathLst>
                <a:path w="2089" h="1905">
                  <a:moveTo>
                    <a:pt x="0" y="96"/>
                  </a:moveTo>
                  <a:lnTo>
                    <a:pt x="64" y="64"/>
                  </a:lnTo>
                  <a:lnTo>
                    <a:pt x="128" y="32"/>
                  </a:lnTo>
                  <a:lnTo>
                    <a:pt x="192" y="16"/>
                  </a:lnTo>
                  <a:lnTo>
                    <a:pt x="248" y="8"/>
                  </a:lnTo>
                  <a:lnTo>
                    <a:pt x="368" y="0"/>
                  </a:lnTo>
                  <a:lnTo>
                    <a:pt x="432" y="0"/>
                  </a:lnTo>
                  <a:lnTo>
                    <a:pt x="496" y="8"/>
                  </a:lnTo>
                  <a:lnTo>
                    <a:pt x="560" y="24"/>
                  </a:lnTo>
                  <a:lnTo>
                    <a:pt x="616" y="40"/>
                  </a:lnTo>
                  <a:lnTo>
                    <a:pt x="672" y="64"/>
                  </a:lnTo>
                  <a:lnTo>
                    <a:pt x="736" y="88"/>
                  </a:lnTo>
                  <a:lnTo>
                    <a:pt x="800" y="112"/>
                  </a:lnTo>
                  <a:lnTo>
                    <a:pt x="864" y="144"/>
                  </a:lnTo>
                  <a:lnTo>
                    <a:pt x="928" y="184"/>
                  </a:lnTo>
                  <a:lnTo>
                    <a:pt x="984" y="224"/>
                  </a:lnTo>
                  <a:lnTo>
                    <a:pt x="1040" y="272"/>
                  </a:lnTo>
                  <a:lnTo>
                    <a:pt x="1104" y="328"/>
                  </a:lnTo>
                  <a:lnTo>
                    <a:pt x="1168" y="384"/>
                  </a:lnTo>
                  <a:lnTo>
                    <a:pt x="1232" y="440"/>
                  </a:lnTo>
                  <a:lnTo>
                    <a:pt x="1296" y="504"/>
                  </a:lnTo>
                  <a:lnTo>
                    <a:pt x="1352" y="576"/>
                  </a:lnTo>
                  <a:lnTo>
                    <a:pt x="1408" y="656"/>
                  </a:lnTo>
                  <a:lnTo>
                    <a:pt x="1472" y="736"/>
                  </a:lnTo>
                  <a:lnTo>
                    <a:pt x="1536" y="824"/>
                  </a:lnTo>
                  <a:lnTo>
                    <a:pt x="1600" y="920"/>
                  </a:lnTo>
                  <a:lnTo>
                    <a:pt x="1664" y="1024"/>
                  </a:lnTo>
                  <a:lnTo>
                    <a:pt x="1720" y="1128"/>
                  </a:lnTo>
                  <a:lnTo>
                    <a:pt x="1776" y="1240"/>
                  </a:lnTo>
                  <a:lnTo>
                    <a:pt x="1840" y="1360"/>
                  </a:lnTo>
                  <a:lnTo>
                    <a:pt x="1904" y="1488"/>
                  </a:lnTo>
                  <a:lnTo>
                    <a:pt x="1968" y="1616"/>
                  </a:lnTo>
                  <a:lnTo>
                    <a:pt x="2032" y="1760"/>
                  </a:lnTo>
                  <a:lnTo>
                    <a:pt x="2088" y="1904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90145" name="Rectangle 26"/>
            <p:cNvSpPr>
              <a:spLocks noChangeArrowheads="1"/>
            </p:cNvSpPr>
            <p:nvPr/>
          </p:nvSpPr>
          <p:spPr bwMode="auto">
            <a:xfrm>
              <a:off x="958" y="3983"/>
              <a:ext cx="32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-10</a:t>
              </a:r>
            </a:p>
          </p:txBody>
        </p:sp>
        <p:sp>
          <p:nvSpPr>
            <p:cNvPr id="90146" name="Rectangle 27"/>
            <p:cNvSpPr>
              <a:spLocks noChangeArrowheads="1"/>
            </p:cNvSpPr>
            <p:nvPr/>
          </p:nvSpPr>
          <p:spPr bwMode="auto">
            <a:xfrm>
              <a:off x="1022" y="3759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-9</a:t>
              </a:r>
            </a:p>
          </p:txBody>
        </p:sp>
        <p:sp>
          <p:nvSpPr>
            <p:cNvPr id="90147" name="Rectangle 28"/>
            <p:cNvSpPr>
              <a:spLocks noChangeArrowheads="1"/>
            </p:cNvSpPr>
            <p:nvPr/>
          </p:nvSpPr>
          <p:spPr bwMode="auto">
            <a:xfrm>
              <a:off x="1022" y="3535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-8</a:t>
              </a:r>
            </a:p>
          </p:txBody>
        </p:sp>
        <p:sp>
          <p:nvSpPr>
            <p:cNvPr id="90148" name="Rectangle 29"/>
            <p:cNvSpPr>
              <a:spLocks noChangeArrowheads="1"/>
            </p:cNvSpPr>
            <p:nvPr/>
          </p:nvSpPr>
          <p:spPr bwMode="auto">
            <a:xfrm>
              <a:off x="1022" y="3311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-7</a:t>
              </a:r>
            </a:p>
          </p:txBody>
        </p:sp>
        <p:sp>
          <p:nvSpPr>
            <p:cNvPr id="90149" name="Rectangle 30"/>
            <p:cNvSpPr>
              <a:spLocks noChangeArrowheads="1"/>
            </p:cNvSpPr>
            <p:nvPr/>
          </p:nvSpPr>
          <p:spPr bwMode="auto">
            <a:xfrm>
              <a:off x="1022" y="3087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-6</a:t>
              </a:r>
            </a:p>
          </p:txBody>
        </p:sp>
        <p:sp>
          <p:nvSpPr>
            <p:cNvPr id="90150" name="Rectangle 31"/>
            <p:cNvSpPr>
              <a:spLocks noChangeArrowheads="1"/>
            </p:cNvSpPr>
            <p:nvPr/>
          </p:nvSpPr>
          <p:spPr bwMode="auto">
            <a:xfrm>
              <a:off x="1022" y="2871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-5</a:t>
              </a:r>
            </a:p>
          </p:txBody>
        </p:sp>
        <p:sp>
          <p:nvSpPr>
            <p:cNvPr id="90151" name="Rectangle 32"/>
            <p:cNvSpPr>
              <a:spLocks noChangeArrowheads="1"/>
            </p:cNvSpPr>
            <p:nvPr/>
          </p:nvSpPr>
          <p:spPr bwMode="auto">
            <a:xfrm>
              <a:off x="1022" y="2647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-4</a:t>
              </a:r>
            </a:p>
          </p:txBody>
        </p:sp>
        <p:sp>
          <p:nvSpPr>
            <p:cNvPr id="90152" name="Rectangle 33"/>
            <p:cNvSpPr>
              <a:spLocks noChangeArrowheads="1"/>
            </p:cNvSpPr>
            <p:nvPr/>
          </p:nvSpPr>
          <p:spPr bwMode="auto">
            <a:xfrm>
              <a:off x="1022" y="2423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-3</a:t>
              </a:r>
            </a:p>
          </p:txBody>
        </p:sp>
        <p:sp>
          <p:nvSpPr>
            <p:cNvPr id="90153" name="Rectangle 34"/>
            <p:cNvSpPr>
              <a:spLocks noChangeArrowheads="1"/>
            </p:cNvSpPr>
            <p:nvPr/>
          </p:nvSpPr>
          <p:spPr bwMode="auto">
            <a:xfrm>
              <a:off x="1022" y="2199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-2</a:t>
              </a:r>
            </a:p>
          </p:txBody>
        </p:sp>
        <p:sp>
          <p:nvSpPr>
            <p:cNvPr id="90154" name="Rectangle 35"/>
            <p:cNvSpPr>
              <a:spLocks noChangeArrowheads="1"/>
            </p:cNvSpPr>
            <p:nvPr/>
          </p:nvSpPr>
          <p:spPr bwMode="auto">
            <a:xfrm>
              <a:off x="1022" y="1975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-1</a:t>
              </a:r>
            </a:p>
          </p:txBody>
        </p:sp>
        <p:sp>
          <p:nvSpPr>
            <p:cNvPr id="90155" name="Rectangle 36"/>
            <p:cNvSpPr>
              <a:spLocks noChangeArrowheads="1"/>
            </p:cNvSpPr>
            <p:nvPr/>
          </p:nvSpPr>
          <p:spPr bwMode="auto">
            <a:xfrm>
              <a:off x="1062" y="1751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0</a:t>
              </a:r>
            </a:p>
          </p:txBody>
        </p:sp>
        <p:sp>
          <p:nvSpPr>
            <p:cNvPr id="90156" name="Rectangle 37"/>
            <p:cNvSpPr>
              <a:spLocks noChangeArrowheads="1"/>
            </p:cNvSpPr>
            <p:nvPr/>
          </p:nvSpPr>
          <p:spPr bwMode="auto">
            <a:xfrm>
              <a:off x="1191" y="1659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0</a:t>
              </a:r>
            </a:p>
          </p:txBody>
        </p:sp>
        <p:sp>
          <p:nvSpPr>
            <p:cNvPr id="90157" name="Rectangle 38"/>
            <p:cNvSpPr>
              <a:spLocks noChangeArrowheads="1"/>
            </p:cNvSpPr>
            <p:nvPr/>
          </p:nvSpPr>
          <p:spPr bwMode="auto">
            <a:xfrm>
              <a:off x="1647" y="165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20</a:t>
              </a:r>
            </a:p>
          </p:txBody>
        </p:sp>
        <p:sp>
          <p:nvSpPr>
            <p:cNvPr id="90158" name="Rectangle 39"/>
            <p:cNvSpPr>
              <a:spLocks noChangeArrowheads="1"/>
            </p:cNvSpPr>
            <p:nvPr/>
          </p:nvSpPr>
          <p:spPr bwMode="auto">
            <a:xfrm>
              <a:off x="2143" y="165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40</a:t>
              </a:r>
            </a:p>
          </p:txBody>
        </p:sp>
        <p:sp>
          <p:nvSpPr>
            <p:cNvPr id="90159" name="Rectangle 40"/>
            <p:cNvSpPr>
              <a:spLocks noChangeArrowheads="1"/>
            </p:cNvSpPr>
            <p:nvPr/>
          </p:nvSpPr>
          <p:spPr bwMode="auto">
            <a:xfrm>
              <a:off x="2631" y="165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60</a:t>
              </a:r>
            </a:p>
          </p:txBody>
        </p:sp>
        <p:sp>
          <p:nvSpPr>
            <p:cNvPr id="90160" name="Rectangle 41"/>
            <p:cNvSpPr>
              <a:spLocks noChangeArrowheads="1"/>
            </p:cNvSpPr>
            <p:nvPr/>
          </p:nvSpPr>
          <p:spPr bwMode="auto">
            <a:xfrm>
              <a:off x="3119" y="165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80</a:t>
              </a:r>
            </a:p>
          </p:txBody>
        </p:sp>
        <p:sp>
          <p:nvSpPr>
            <p:cNvPr id="90161" name="Rectangle 42"/>
            <p:cNvSpPr>
              <a:spLocks noChangeArrowheads="1"/>
            </p:cNvSpPr>
            <p:nvPr/>
          </p:nvSpPr>
          <p:spPr bwMode="auto">
            <a:xfrm>
              <a:off x="3583" y="1659"/>
              <a:ext cx="35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100</a:t>
              </a:r>
            </a:p>
          </p:txBody>
        </p:sp>
        <p:sp>
          <p:nvSpPr>
            <p:cNvPr id="90162" name="Rectangle 43"/>
            <p:cNvSpPr>
              <a:spLocks noChangeArrowheads="1"/>
            </p:cNvSpPr>
            <p:nvPr/>
          </p:nvSpPr>
          <p:spPr bwMode="auto">
            <a:xfrm>
              <a:off x="4071" y="1659"/>
              <a:ext cx="35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120</a:t>
              </a:r>
            </a:p>
          </p:txBody>
        </p:sp>
        <p:sp>
          <p:nvSpPr>
            <p:cNvPr id="90163" name="Rectangle 44"/>
            <p:cNvSpPr>
              <a:spLocks noChangeArrowheads="1"/>
            </p:cNvSpPr>
            <p:nvPr/>
          </p:nvSpPr>
          <p:spPr bwMode="auto">
            <a:xfrm>
              <a:off x="2199" y="1465"/>
              <a:ext cx="10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Airspeed (kts)</a:t>
              </a:r>
            </a:p>
          </p:txBody>
        </p:sp>
        <p:sp>
          <p:nvSpPr>
            <p:cNvPr id="90164" name="Rectangle 45"/>
            <p:cNvSpPr>
              <a:spLocks noChangeArrowheads="1"/>
            </p:cNvSpPr>
            <p:nvPr/>
          </p:nvSpPr>
          <p:spPr bwMode="auto">
            <a:xfrm rot="-5400000">
              <a:off x="379" y="2906"/>
              <a:ext cx="111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Sink Rate (kts)</a:t>
              </a:r>
            </a:p>
          </p:txBody>
        </p:sp>
        <p:sp>
          <p:nvSpPr>
            <p:cNvPr id="273454" name="Line 46"/>
            <p:cNvSpPr>
              <a:spLocks noChangeShapeType="1"/>
            </p:cNvSpPr>
            <p:nvPr/>
          </p:nvSpPr>
          <p:spPr bwMode="auto">
            <a:xfrm flipV="1">
              <a:off x="1280" y="933"/>
              <a:ext cx="0" cy="9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3455" name="Line 47"/>
            <p:cNvSpPr>
              <a:spLocks noChangeShapeType="1"/>
            </p:cNvSpPr>
            <p:nvPr/>
          </p:nvSpPr>
          <p:spPr bwMode="auto">
            <a:xfrm>
              <a:off x="1261" y="1636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3456" name="Line 48"/>
            <p:cNvSpPr>
              <a:spLocks noChangeShapeType="1"/>
            </p:cNvSpPr>
            <p:nvPr/>
          </p:nvSpPr>
          <p:spPr bwMode="auto">
            <a:xfrm>
              <a:off x="1261" y="1412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3457" name="Line 49"/>
            <p:cNvSpPr>
              <a:spLocks noChangeShapeType="1"/>
            </p:cNvSpPr>
            <p:nvPr/>
          </p:nvSpPr>
          <p:spPr bwMode="auto">
            <a:xfrm>
              <a:off x="1261" y="1188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90169" name="Rectangle 50"/>
            <p:cNvSpPr>
              <a:spLocks noChangeArrowheads="1"/>
            </p:cNvSpPr>
            <p:nvPr/>
          </p:nvSpPr>
          <p:spPr bwMode="auto">
            <a:xfrm>
              <a:off x="1063" y="1529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1</a:t>
              </a:r>
            </a:p>
          </p:txBody>
        </p:sp>
        <p:sp>
          <p:nvSpPr>
            <p:cNvPr id="273459" name="Rectangle 51"/>
            <p:cNvSpPr>
              <a:spLocks noChangeArrowheads="1"/>
            </p:cNvSpPr>
            <p:nvPr/>
          </p:nvSpPr>
          <p:spPr bwMode="auto">
            <a:xfrm>
              <a:off x="1066" y="1308"/>
              <a:ext cx="196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90171" name="Rectangle 52"/>
            <p:cNvSpPr>
              <a:spLocks noChangeArrowheads="1"/>
            </p:cNvSpPr>
            <p:nvPr/>
          </p:nvSpPr>
          <p:spPr bwMode="auto">
            <a:xfrm>
              <a:off x="1063" y="1081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3</a:t>
              </a:r>
            </a:p>
          </p:txBody>
        </p:sp>
        <p:sp>
          <p:nvSpPr>
            <p:cNvPr id="90172" name="Rectangle 53"/>
            <p:cNvSpPr>
              <a:spLocks noChangeArrowheads="1"/>
            </p:cNvSpPr>
            <p:nvPr/>
          </p:nvSpPr>
          <p:spPr bwMode="auto">
            <a:xfrm>
              <a:off x="1060" y="1309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2</a:t>
              </a:r>
            </a:p>
          </p:txBody>
        </p:sp>
        <p:sp>
          <p:nvSpPr>
            <p:cNvPr id="273462" name="Line 54"/>
            <p:cNvSpPr>
              <a:spLocks noChangeShapeType="1"/>
            </p:cNvSpPr>
            <p:nvPr/>
          </p:nvSpPr>
          <p:spPr bwMode="auto">
            <a:xfrm>
              <a:off x="1258" y="965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90174" name="Rectangle 55"/>
            <p:cNvSpPr>
              <a:spLocks noChangeArrowheads="1"/>
            </p:cNvSpPr>
            <p:nvPr/>
          </p:nvSpPr>
          <p:spPr bwMode="auto">
            <a:xfrm>
              <a:off x="1060" y="869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4</a:t>
              </a:r>
            </a:p>
          </p:txBody>
        </p:sp>
        <p:sp>
          <p:nvSpPr>
            <p:cNvPr id="90175" name="Rectangle 56"/>
            <p:cNvSpPr>
              <a:spLocks noChangeArrowheads="1"/>
            </p:cNvSpPr>
            <p:nvPr/>
          </p:nvSpPr>
          <p:spPr bwMode="auto">
            <a:xfrm rot="-5400000">
              <a:off x="346" y="1360"/>
              <a:ext cx="1210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solidFill>
                    <a:schemeClr val="hlink"/>
                  </a:solidFill>
                  <a:effectLst/>
                  <a:latin typeface="Helvetica" charset="0"/>
                </a:rPr>
                <a:t>Climb Rate (kts)</a:t>
              </a:r>
            </a:p>
          </p:txBody>
        </p:sp>
      </p:grpSp>
      <p:sp>
        <p:nvSpPr>
          <p:cNvPr id="90116" name="Rectangle 66"/>
          <p:cNvSpPr>
            <a:spLocks noChangeArrowheads="1"/>
          </p:cNvSpPr>
          <p:nvPr/>
        </p:nvSpPr>
        <p:spPr bwMode="auto">
          <a:xfrm>
            <a:off x="3306763" y="1479550"/>
            <a:ext cx="4537075" cy="912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hlink"/>
                </a:solidFill>
                <a:effectLst/>
                <a:latin typeface="Helvetica" charset="0"/>
              </a:rPr>
              <a:t>Select the Climb Rate Expected</a:t>
            </a: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hlink"/>
                </a:solidFill>
                <a:effectLst/>
                <a:latin typeface="Helvetica" charset="0"/>
              </a:rPr>
              <a:t>in the Next Thermal and Draw a Tangent</a:t>
            </a: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hlink"/>
                </a:solidFill>
                <a:effectLst/>
                <a:latin typeface="Helvetica" charset="0"/>
              </a:rPr>
              <a:t>Line From it to the Polar</a:t>
            </a:r>
          </a:p>
        </p:txBody>
      </p:sp>
      <p:sp>
        <p:nvSpPr>
          <p:cNvPr id="273475" name="Line 67"/>
          <p:cNvSpPr>
            <a:spLocks noChangeShapeType="1"/>
          </p:cNvSpPr>
          <p:nvPr/>
        </p:nvSpPr>
        <p:spPr bwMode="auto">
          <a:xfrm flipH="1">
            <a:off x="2268538" y="1905000"/>
            <a:ext cx="966787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73476" name="Line 68"/>
          <p:cNvSpPr>
            <a:spLocks noChangeShapeType="1"/>
          </p:cNvSpPr>
          <p:nvPr/>
        </p:nvSpPr>
        <p:spPr bwMode="auto">
          <a:xfrm>
            <a:off x="2027238" y="1900238"/>
            <a:ext cx="3341687" cy="272415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73477" name="Line 69"/>
          <p:cNvSpPr>
            <a:spLocks noChangeShapeType="1"/>
          </p:cNvSpPr>
          <p:nvPr/>
        </p:nvSpPr>
        <p:spPr bwMode="auto">
          <a:xfrm flipV="1">
            <a:off x="4538663" y="2971800"/>
            <a:ext cx="0" cy="931863"/>
          </a:xfrm>
          <a:prstGeom prst="line">
            <a:avLst/>
          </a:prstGeom>
          <a:noFill/>
          <a:ln w="25400">
            <a:solidFill>
              <a:schemeClr val="hlink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90120" name="Rectangle 70"/>
          <p:cNvSpPr>
            <a:spLocks noChangeArrowheads="1"/>
          </p:cNvSpPr>
          <p:nvPr/>
        </p:nvSpPr>
        <p:spPr bwMode="auto">
          <a:xfrm>
            <a:off x="4381500" y="3678238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400">
                <a:solidFill>
                  <a:schemeClr val="tx2"/>
                </a:solidFill>
                <a:effectLst/>
                <a:latin typeface="Times" charset="0"/>
              </a:rPr>
              <a:t>o</a:t>
            </a:r>
          </a:p>
        </p:txBody>
      </p:sp>
      <p:sp>
        <p:nvSpPr>
          <p:cNvPr id="90121" name="Rectangle 71"/>
          <p:cNvSpPr>
            <a:spLocks noChangeArrowheads="1"/>
          </p:cNvSpPr>
          <p:nvPr/>
        </p:nvSpPr>
        <p:spPr bwMode="auto">
          <a:xfrm>
            <a:off x="1884363" y="1646238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400">
                <a:solidFill>
                  <a:schemeClr val="tx2"/>
                </a:solidFill>
                <a:effectLst/>
                <a:latin typeface="Times" charset="0"/>
              </a:rPr>
              <a:t>o</a:t>
            </a:r>
          </a:p>
        </p:txBody>
      </p:sp>
      <p:sp>
        <p:nvSpPr>
          <p:cNvPr id="90122" name="Rectangle 72"/>
          <p:cNvSpPr>
            <a:spLocks noChangeArrowheads="1"/>
          </p:cNvSpPr>
          <p:nvPr/>
        </p:nvSpPr>
        <p:spPr bwMode="auto">
          <a:xfrm>
            <a:off x="4711700" y="3103563"/>
            <a:ext cx="15398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hlink"/>
                </a:solidFill>
                <a:effectLst/>
                <a:latin typeface="Helvetica" charset="0"/>
              </a:rPr>
              <a:t>Speed to Fly</a:t>
            </a: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hlink"/>
                </a:solidFill>
                <a:effectLst/>
                <a:latin typeface="Helvetica" charset="0"/>
              </a:rPr>
              <a:t>is 65 knots</a:t>
            </a:r>
            <a:endParaRPr lang="en-US" sz="1800" b="1">
              <a:solidFill>
                <a:schemeClr val="tx2"/>
              </a:solidFill>
              <a:effectLst/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</a:rPr>
              <a:t>Going Faster: Average Speed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03338" y="1379538"/>
            <a:ext cx="5721350" cy="5307012"/>
            <a:chOff x="821" y="869"/>
            <a:chExt cx="3604" cy="3343"/>
          </a:xfrm>
        </p:grpSpPr>
        <p:sp>
          <p:nvSpPr>
            <p:cNvPr id="276484" name="Freeform 4"/>
            <p:cNvSpPr>
              <a:spLocks/>
            </p:cNvSpPr>
            <p:nvPr/>
          </p:nvSpPr>
          <p:spPr bwMode="auto">
            <a:xfrm>
              <a:off x="1280" y="1877"/>
              <a:ext cx="2945" cy="22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44" y="0"/>
                </a:cxn>
                <a:cxn ang="0">
                  <a:pos x="2944" y="2232"/>
                </a:cxn>
                <a:cxn ang="0">
                  <a:pos x="0" y="2232"/>
                </a:cxn>
                <a:cxn ang="0">
                  <a:pos x="0" y="0"/>
                </a:cxn>
              </a:cxnLst>
              <a:rect l="0" t="0" r="r" b="b"/>
              <a:pathLst>
                <a:path w="2945" h="2233">
                  <a:moveTo>
                    <a:pt x="0" y="0"/>
                  </a:moveTo>
                  <a:lnTo>
                    <a:pt x="2944" y="0"/>
                  </a:lnTo>
                  <a:lnTo>
                    <a:pt x="2944" y="2232"/>
                  </a:lnTo>
                  <a:lnTo>
                    <a:pt x="0" y="223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6485" name="Line 5"/>
            <p:cNvSpPr>
              <a:spLocks noChangeShapeType="1"/>
            </p:cNvSpPr>
            <p:nvPr/>
          </p:nvSpPr>
          <p:spPr bwMode="auto">
            <a:xfrm>
              <a:off x="1284" y="1881"/>
              <a:ext cx="0" cy="22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6486" name="Line 6"/>
            <p:cNvSpPr>
              <a:spLocks noChangeShapeType="1"/>
            </p:cNvSpPr>
            <p:nvPr/>
          </p:nvSpPr>
          <p:spPr bwMode="auto">
            <a:xfrm>
              <a:off x="1260" y="4113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6487" name="Line 7"/>
            <p:cNvSpPr>
              <a:spLocks noChangeShapeType="1"/>
            </p:cNvSpPr>
            <p:nvPr/>
          </p:nvSpPr>
          <p:spPr bwMode="auto">
            <a:xfrm>
              <a:off x="1260" y="3889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6488" name="Line 8"/>
            <p:cNvSpPr>
              <a:spLocks noChangeShapeType="1"/>
            </p:cNvSpPr>
            <p:nvPr/>
          </p:nvSpPr>
          <p:spPr bwMode="auto">
            <a:xfrm>
              <a:off x="1260" y="3665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6489" name="Line 9"/>
            <p:cNvSpPr>
              <a:spLocks noChangeShapeType="1"/>
            </p:cNvSpPr>
            <p:nvPr/>
          </p:nvSpPr>
          <p:spPr bwMode="auto">
            <a:xfrm>
              <a:off x="1260" y="3441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6490" name="Line 10"/>
            <p:cNvSpPr>
              <a:spLocks noChangeShapeType="1"/>
            </p:cNvSpPr>
            <p:nvPr/>
          </p:nvSpPr>
          <p:spPr bwMode="auto">
            <a:xfrm>
              <a:off x="1260" y="3217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6491" name="Line 11"/>
            <p:cNvSpPr>
              <a:spLocks noChangeShapeType="1"/>
            </p:cNvSpPr>
            <p:nvPr/>
          </p:nvSpPr>
          <p:spPr bwMode="auto">
            <a:xfrm>
              <a:off x="1260" y="3001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6492" name="Line 12"/>
            <p:cNvSpPr>
              <a:spLocks noChangeShapeType="1"/>
            </p:cNvSpPr>
            <p:nvPr/>
          </p:nvSpPr>
          <p:spPr bwMode="auto">
            <a:xfrm>
              <a:off x="1260" y="2777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6493" name="Line 13"/>
            <p:cNvSpPr>
              <a:spLocks noChangeShapeType="1"/>
            </p:cNvSpPr>
            <p:nvPr/>
          </p:nvSpPr>
          <p:spPr bwMode="auto">
            <a:xfrm>
              <a:off x="1260" y="2553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6494" name="Line 14"/>
            <p:cNvSpPr>
              <a:spLocks noChangeShapeType="1"/>
            </p:cNvSpPr>
            <p:nvPr/>
          </p:nvSpPr>
          <p:spPr bwMode="auto">
            <a:xfrm>
              <a:off x="1260" y="2329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6495" name="Line 15"/>
            <p:cNvSpPr>
              <a:spLocks noChangeShapeType="1"/>
            </p:cNvSpPr>
            <p:nvPr/>
          </p:nvSpPr>
          <p:spPr bwMode="auto">
            <a:xfrm>
              <a:off x="1260" y="2105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6496" name="Line 16"/>
            <p:cNvSpPr>
              <a:spLocks noChangeShapeType="1"/>
            </p:cNvSpPr>
            <p:nvPr/>
          </p:nvSpPr>
          <p:spPr bwMode="auto">
            <a:xfrm>
              <a:off x="1260" y="1881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6497" name="Line 17"/>
            <p:cNvSpPr>
              <a:spLocks noChangeShapeType="1"/>
            </p:cNvSpPr>
            <p:nvPr/>
          </p:nvSpPr>
          <p:spPr bwMode="auto">
            <a:xfrm>
              <a:off x="1284" y="1881"/>
              <a:ext cx="29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6498" name="Line 18"/>
            <p:cNvSpPr>
              <a:spLocks noChangeShapeType="1"/>
            </p:cNvSpPr>
            <p:nvPr/>
          </p:nvSpPr>
          <p:spPr bwMode="auto">
            <a:xfrm flipV="1">
              <a:off x="1280" y="185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6499" name="Line 19"/>
            <p:cNvSpPr>
              <a:spLocks noChangeShapeType="1"/>
            </p:cNvSpPr>
            <p:nvPr/>
          </p:nvSpPr>
          <p:spPr bwMode="auto">
            <a:xfrm flipV="1">
              <a:off x="1768" y="185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6500" name="Line 20"/>
            <p:cNvSpPr>
              <a:spLocks noChangeShapeType="1"/>
            </p:cNvSpPr>
            <p:nvPr/>
          </p:nvSpPr>
          <p:spPr bwMode="auto">
            <a:xfrm flipV="1">
              <a:off x="2264" y="185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6501" name="Line 21"/>
            <p:cNvSpPr>
              <a:spLocks noChangeShapeType="1"/>
            </p:cNvSpPr>
            <p:nvPr/>
          </p:nvSpPr>
          <p:spPr bwMode="auto">
            <a:xfrm flipV="1">
              <a:off x="2752" y="185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6502" name="Line 22"/>
            <p:cNvSpPr>
              <a:spLocks noChangeShapeType="1"/>
            </p:cNvSpPr>
            <p:nvPr/>
          </p:nvSpPr>
          <p:spPr bwMode="auto">
            <a:xfrm flipV="1">
              <a:off x="3240" y="185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6503" name="Line 23"/>
            <p:cNvSpPr>
              <a:spLocks noChangeShapeType="1"/>
            </p:cNvSpPr>
            <p:nvPr/>
          </p:nvSpPr>
          <p:spPr bwMode="auto">
            <a:xfrm flipV="1">
              <a:off x="3736" y="185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6504" name="Line 24"/>
            <p:cNvSpPr>
              <a:spLocks noChangeShapeType="1"/>
            </p:cNvSpPr>
            <p:nvPr/>
          </p:nvSpPr>
          <p:spPr bwMode="auto">
            <a:xfrm flipV="1">
              <a:off x="4224" y="1857"/>
              <a:ext cx="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6505" name="Freeform 25"/>
            <p:cNvSpPr>
              <a:spLocks/>
            </p:cNvSpPr>
            <p:nvPr/>
          </p:nvSpPr>
          <p:spPr bwMode="auto">
            <a:xfrm>
              <a:off x="1768" y="2173"/>
              <a:ext cx="2089" cy="1905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64" y="64"/>
                </a:cxn>
                <a:cxn ang="0">
                  <a:pos x="128" y="32"/>
                </a:cxn>
                <a:cxn ang="0">
                  <a:pos x="192" y="16"/>
                </a:cxn>
                <a:cxn ang="0">
                  <a:pos x="248" y="8"/>
                </a:cxn>
                <a:cxn ang="0">
                  <a:pos x="368" y="0"/>
                </a:cxn>
                <a:cxn ang="0">
                  <a:pos x="432" y="0"/>
                </a:cxn>
                <a:cxn ang="0">
                  <a:pos x="496" y="8"/>
                </a:cxn>
                <a:cxn ang="0">
                  <a:pos x="560" y="24"/>
                </a:cxn>
                <a:cxn ang="0">
                  <a:pos x="616" y="40"/>
                </a:cxn>
                <a:cxn ang="0">
                  <a:pos x="672" y="64"/>
                </a:cxn>
                <a:cxn ang="0">
                  <a:pos x="736" y="88"/>
                </a:cxn>
                <a:cxn ang="0">
                  <a:pos x="800" y="112"/>
                </a:cxn>
                <a:cxn ang="0">
                  <a:pos x="864" y="144"/>
                </a:cxn>
                <a:cxn ang="0">
                  <a:pos x="928" y="184"/>
                </a:cxn>
                <a:cxn ang="0">
                  <a:pos x="984" y="224"/>
                </a:cxn>
                <a:cxn ang="0">
                  <a:pos x="1040" y="272"/>
                </a:cxn>
                <a:cxn ang="0">
                  <a:pos x="1104" y="328"/>
                </a:cxn>
                <a:cxn ang="0">
                  <a:pos x="1168" y="384"/>
                </a:cxn>
                <a:cxn ang="0">
                  <a:pos x="1232" y="440"/>
                </a:cxn>
                <a:cxn ang="0">
                  <a:pos x="1296" y="504"/>
                </a:cxn>
                <a:cxn ang="0">
                  <a:pos x="1352" y="576"/>
                </a:cxn>
                <a:cxn ang="0">
                  <a:pos x="1408" y="656"/>
                </a:cxn>
                <a:cxn ang="0">
                  <a:pos x="1472" y="736"/>
                </a:cxn>
                <a:cxn ang="0">
                  <a:pos x="1536" y="824"/>
                </a:cxn>
                <a:cxn ang="0">
                  <a:pos x="1600" y="920"/>
                </a:cxn>
                <a:cxn ang="0">
                  <a:pos x="1664" y="1024"/>
                </a:cxn>
                <a:cxn ang="0">
                  <a:pos x="1720" y="1128"/>
                </a:cxn>
                <a:cxn ang="0">
                  <a:pos x="1776" y="1240"/>
                </a:cxn>
                <a:cxn ang="0">
                  <a:pos x="1840" y="1360"/>
                </a:cxn>
                <a:cxn ang="0">
                  <a:pos x="1904" y="1488"/>
                </a:cxn>
                <a:cxn ang="0">
                  <a:pos x="1968" y="1616"/>
                </a:cxn>
                <a:cxn ang="0">
                  <a:pos x="2032" y="1760"/>
                </a:cxn>
                <a:cxn ang="0">
                  <a:pos x="2088" y="1904"/>
                </a:cxn>
              </a:cxnLst>
              <a:rect l="0" t="0" r="r" b="b"/>
              <a:pathLst>
                <a:path w="2089" h="1905">
                  <a:moveTo>
                    <a:pt x="0" y="96"/>
                  </a:moveTo>
                  <a:lnTo>
                    <a:pt x="64" y="64"/>
                  </a:lnTo>
                  <a:lnTo>
                    <a:pt x="128" y="32"/>
                  </a:lnTo>
                  <a:lnTo>
                    <a:pt x="192" y="16"/>
                  </a:lnTo>
                  <a:lnTo>
                    <a:pt x="248" y="8"/>
                  </a:lnTo>
                  <a:lnTo>
                    <a:pt x="368" y="0"/>
                  </a:lnTo>
                  <a:lnTo>
                    <a:pt x="432" y="0"/>
                  </a:lnTo>
                  <a:lnTo>
                    <a:pt x="496" y="8"/>
                  </a:lnTo>
                  <a:lnTo>
                    <a:pt x="560" y="24"/>
                  </a:lnTo>
                  <a:lnTo>
                    <a:pt x="616" y="40"/>
                  </a:lnTo>
                  <a:lnTo>
                    <a:pt x="672" y="64"/>
                  </a:lnTo>
                  <a:lnTo>
                    <a:pt x="736" y="88"/>
                  </a:lnTo>
                  <a:lnTo>
                    <a:pt x="800" y="112"/>
                  </a:lnTo>
                  <a:lnTo>
                    <a:pt x="864" y="144"/>
                  </a:lnTo>
                  <a:lnTo>
                    <a:pt x="928" y="184"/>
                  </a:lnTo>
                  <a:lnTo>
                    <a:pt x="984" y="224"/>
                  </a:lnTo>
                  <a:lnTo>
                    <a:pt x="1040" y="272"/>
                  </a:lnTo>
                  <a:lnTo>
                    <a:pt x="1104" y="328"/>
                  </a:lnTo>
                  <a:lnTo>
                    <a:pt x="1168" y="384"/>
                  </a:lnTo>
                  <a:lnTo>
                    <a:pt x="1232" y="440"/>
                  </a:lnTo>
                  <a:lnTo>
                    <a:pt x="1296" y="504"/>
                  </a:lnTo>
                  <a:lnTo>
                    <a:pt x="1352" y="576"/>
                  </a:lnTo>
                  <a:lnTo>
                    <a:pt x="1408" y="656"/>
                  </a:lnTo>
                  <a:lnTo>
                    <a:pt x="1472" y="736"/>
                  </a:lnTo>
                  <a:lnTo>
                    <a:pt x="1536" y="824"/>
                  </a:lnTo>
                  <a:lnTo>
                    <a:pt x="1600" y="920"/>
                  </a:lnTo>
                  <a:lnTo>
                    <a:pt x="1664" y="1024"/>
                  </a:lnTo>
                  <a:lnTo>
                    <a:pt x="1720" y="1128"/>
                  </a:lnTo>
                  <a:lnTo>
                    <a:pt x="1776" y="1240"/>
                  </a:lnTo>
                  <a:lnTo>
                    <a:pt x="1840" y="1360"/>
                  </a:lnTo>
                  <a:lnTo>
                    <a:pt x="1904" y="1488"/>
                  </a:lnTo>
                  <a:lnTo>
                    <a:pt x="1968" y="1616"/>
                  </a:lnTo>
                  <a:lnTo>
                    <a:pt x="2032" y="1760"/>
                  </a:lnTo>
                  <a:lnTo>
                    <a:pt x="2088" y="1904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93215" name="Rectangle 26"/>
            <p:cNvSpPr>
              <a:spLocks noChangeArrowheads="1"/>
            </p:cNvSpPr>
            <p:nvPr/>
          </p:nvSpPr>
          <p:spPr bwMode="auto">
            <a:xfrm>
              <a:off x="958" y="3983"/>
              <a:ext cx="32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-10</a:t>
              </a:r>
            </a:p>
          </p:txBody>
        </p:sp>
        <p:sp>
          <p:nvSpPr>
            <p:cNvPr id="93216" name="Rectangle 27"/>
            <p:cNvSpPr>
              <a:spLocks noChangeArrowheads="1"/>
            </p:cNvSpPr>
            <p:nvPr/>
          </p:nvSpPr>
          <p:spPr bwMode="auto">
            <a:xfrm>
              <a:off x="1022" y="3759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-9</a:t>
              </a:r>
            </a:p>
          </p:txBody>
        </p:sp>
        <p:sp>
          <p:nvSpPr>
            <p:cNvPr id="93217" name="Rectangle 28"/>
            <p:cNvSpPr>
              <a:spLocks noChangeArrowheads="1"/>
            </p:cNvSpPr>
            <p:nvPr/>
          </p:nvSpPr>
          <p:spPr bwMode="auto">
            <a:xfrm>
              <a:off x="1022" y="3535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-8</a:t>
              </a:r>
            </a:p>
          </p:txBody>
        </p:sp>
        <p:sp>
          <p:nvSpPr>
            <p:cNvPr id="93218" name="Rectangle 29"/>
            <p:cNvSpPr>
              <a:spLocks noChangeArrowheads="1"/>
            </p:cNvSpPr>
            <p:nvPr/>
          </p:nvSpPr>
          <p:spPr bwMode="auto">
            <a:xfrm>
              <a:off x="1022" y="3311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-7</a:t>
              </a:r>
            </a:p>
          </p:txBody>
        </p:sp>
        <p:sp>
          <p:nvSpPr>
            <p:cNvPr id="93219" name="Rectangle 30"/>
            <p:cNvSpPr>
              <a:spLocks noChangeArrowheads="1"/>
            </p:cNvSpPr>
            <p:nvPr/>
          </p:nvSpPr>
          <p:spPr bwMode="auto">
            <a:xfrm>
              <a:off x="1022" y="3087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-6</a:t>
              </a:r>
            </a:p>
          </p:txBody>
        </p:sp>
        <p:sp>
          <p:nvSpPr>
            <p:cNvPr id="93220" name="Rectangle 31"/>
            <p:cNvSpPr>
              <a:spLocks noChangeArrowheads="1"/>
            </p:cNvSpPr>
            <p:nvPr/>
          </p:nvSpPr>
          <p:spPr bwMode="auto">
            <a:xfrm>
              <a:off x="1022" y="2871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-5</a:t>
              </a:r>
            </a:p>
          </p:txBody>
        </p:sp>
        <p:sp>
          <p:nvSpPr>
            <p:cNvPr id="93221" name="Rectangle 32"/>
            <p:cNvSpPr>
              <a:spLocks noChangeArrowheads="1"/>
            </p:cNvSpPr>
            <p:nvPr/>
          </p:nvSpPr>
          <p:spPr bwMode="auto">
            <a:xfrm>
              <a:off x="1022" y="2647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-4</a:t>
              </a:r>
            </a:p>
          </p:txBody>
        </p:sp>
        <p:sp>
          <p:nvSpPr>
            <p:cNvPr id="93222" name="Rectangle 33"/>
            <p:cNvSpPr>
              <a:spLocks noChangeArrowheads="1"/>
            </p:cNvSpPr>
            <p:nvPr/>
          </p:nvSpPr>
          <p:spPr bwMode="auto">
            <a:xfrm>
              <a:off x="1022" y="2423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-3</a:t>
              </a:r>
            </a:p>
          </p:txBody>
        </p:sp>
        <p:sp>
          <p:nvSpPr>
            <p:cNvPr id="93223" name="Rectangle 34"/>
            <p:cNvSpPr>
              <a:spLocks noChangeArrowheads="1"/>
            </p:cNvSpPr>
            <p:nvPr/>
          </p:nvSpPr>
          <p:spPr bwMode="auto">
            <a:xfrm>
              <a:off x="1022" y="2199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-2</a:t>
              </a:r>
            </a:p>
          </p:txBody>
        </p:sp>
        <p:sp>
          <p:nvSpPr>
            <p:cNvPr id="93224" name="Rectangle 35"/>
            <p:cNvSpPr>
              <a:spLocks noChangeArrowheads="1"/>
            </p:cNvSpPr>
            <p:nvPr/>
          </p:nvSpPr>
          <p:spPr bwMode="auto">
            <a:xfrm>
              <a:off x="1022" y="1975"/>
              <a:ext cx="24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-1</a:t>
              </a:r>
            </a:p>
          </p:txBody>
        </p:sp>
        <p:sp>
          <p:nvSpPr>
            <p:cNvPr id="93225" name="Rectangle 36"/>
            <p:cNvSpPr>
              <a:spLocks noChangeArrowheads="1"/>
            </p:cNvSpPr>
            <p:nvPr/>
          </p:nvSpPr>
          <p:spPr bwMode="auto">
            <a:xfrm>
              <a:off x="1062" y="1751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0</a:t>
              </a:r>
            </a:p>
          </p:txBody>
        </p:sp>
        <p:sp>
          <p:nvSpPr>
            <p:cNvPr id="93226" name="Rectangle 37"/>
            <p:cNvSpPr>
              <a:spLocks noChangeArrowheads="1"/>
            </p:cNvSpPr>
            <p:nvPr/>
          </p:nvSpPr>
          <p:spPr bwMode="auto">
            <a:xfrm>
              <a:off x="1191" y="1659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0</a:t>
              </a:r>
            </a:p>
          </p:txBody>
        </p:sp>
        <p:sp>
          <p:nvSpPr>
            <p:cNvPr id="93227" name="Rectangle 38"/>
            <p:cNvSpPr>
              <a:spLocks noChangeArrowheads="1"/>
            </p:cNvSpPr>
            <p:nvPr/>
          </p:nvSpPr>
          <p:spPr bwMode="auto">
            <a:xfrm>
              <a:off x="1647" y="165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20</a:t>
              </a:r>
            </a:p>
          </p:txBody>
        </p:sp>
        <p:sp>
          <p:nvSpPr>
            <p:cNvPr id="93228" name="Rectangle 39"/>
            <p:cNvSpPr>
              <a:spLocks noChangeArrowheads="1"/>
            </p:cNvSpPr>
            <p:nvPr/>
          </p:nvSpPr>
          <p:spPr bwMode="auto">
            <a:xfrm>
              <a:off x="2143" y="165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40</a:t>
              </a:r>
            </a:p>
          </p:txBody>
        </p:sp>
        <p:sp>
          <p:nvSpPr>
            <p:cNvPr id="93229" name="Rectangle 40"/>
            <p:cNvSpPr>
              <a:spLocks noChangeArrowheads="1"/>
            </p:cNvSpPr>
            <p:nvPr/>
          </p:nvSpPr>
          <p:spPr bwMode="auto">
            <a:xfrm>
              <a:off x="2631" y="165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60</a:t>
              </a:r>
            </a:p>
          </p:txBody>
        </p:sp>
        <p:sp>
          <p:nvSpPr>
            <p:cNvPr id="93230" name="Rectangle 41"/>
            <p:cNvSpPr>
              <a:spLocks noChangeArrowheads="1"/>
            </p:cNvSpPr>
            <p:nvPr/>
          </p:nvSpPr>
          <p:spPr bwMode="auto">
            <a:xfrm>
              <a:off x="3119" y="1659"/>
              <a:ext cx="2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80</a:t>
              </a:r>
            </a:p>
          </p:txBody>
        </p:sp>
        <p:sp>
          <p:nvSpPr>
            <p:cNvPr id="93231" name="Rectangle 42"/>
            <p:cNvSpPr>
              <a:spLocks noChangeArrowheads="1"/>
            </p:cNvSpPr>
            <p:nvPr/>
          </p:nvSpPr>
          <p:spPr bwMode="auto">
            <a:xfrm>
              <a:off x="3583" y="1659"/>
              <a:ext cx="35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100</a:t>
              </a:r>
            </a:p>
          </p:txBody>
        </p:sp>
        <p:sp>
          <p:nvSpPr>
            <p:cNvPr id="93232" name="Rectangle 43"/>
            <p:cNvSpPr>
              <a:spLocks noChangeArrowheads="1"/>
            </p:cNvSpPr>
            <p:nvPr/>
          </p:nvSpPr>
          <p:spPr bwMode="auto">
            <a:xfrm>
              <a:off x="4071" y="1659"/>
              <a:ext cx="35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120</a:t>
              </a:r>
            </a:p>
          </p:txBody>
        </p:sp>
        <p:sp>
          <p:nvSpPr>
            <p:cNvPr id="93233" name="Rectangle 44"/>
            <p:cNvSpPr>
              <a:spLocks noChangeArrowheads="1"/>
            </p:cNvSpPr>
            <p:nvPr/>
          </p:nvSpPr>
          <p:spPr bwMode="auto">
            <a:xfrm>
              <a:off x="2199" y="1465"/>
              <a:ext cx="107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Airspeed (kts)</a:t>
              </a:r>
            </a:p>
          </p:txBody>
        </p:sp>
        <p:sp>
          <p:nvSpPr>
            <p:cNvPr id="93234" name="Rectangle 45"/>
            <p:cNvSpPr>
              <a:spLocks noChangeArrowheads="1"/>
            </p:cNvSpPr>
            <p:nvPr/>
          </p:nvSpPr>
          <p:spPr bwMode="auto">
            <a:xfrm rot="-5400000">
              <a:off x="379" y="2906"/>
              <a:ext cx="111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Sink Rate (kts)</a:t>
              </a:r>
            </a:p>
          </p:txBody>
        </p:sp>
        <p:sp>
          <p:nvSpPr>
            <p:cNvPr id="276526" name="Line 46"/>
            <p:cNvSpPr>
              <a:spLocks noChangeShapeType="1"/>
            </p:cNvSpPr>
            <p:nvPr/>
          </p:nvSpPr>
          <p:spPr bwMode="auto">
            <a:xfrm flipV="1">
              <a:off x="1280" y="933"/>
              <a:ext cx="0" cy="9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6527" name="Line 47"/>
            <p:cNvSpPr>
              <a:spLocks noChangeShapeType="1"/>
            </p:cNvSpPr>
            <p:nvPr/>
          </p:nvSpPr>
          <p:spPr bwMode="auto">
            <a:xfrm>
              <a:off x="1261" y="1636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6528" name="Line 48"/>
            <p:cNvSpPr>
              <a:spLocks noChangeShapeType="1"/>
            </p:cNvSpPr>
            <p:nvPr/>
          </p:nvSpPr>
          <p:spPr bwMode="auto">
            <a:xfrm>
              <a:off x="1261" y="1412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76529" name="Line 49"/>
            <p:cNvSpPr>
              <a:spLocks noChangeShapeType="1"/>
            </p:cNvSpPr>
            <p:nvPr/>
          </p:nvSpPr>
          <p:spPr bwMode="auto">
            <a:xfrm>
              <a:off x="1261" y="1188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93239" name="Rectangle 50"/>
            <p:cNvSpPr>
              <a:spLocks noChangeArrowheads="1"/>
            </p:cNvSpPr>
            <p:nvPr/>
          </p:nvSpPr>
          <p:spPr bwMode="auto">
            <a:xfrm>
              <a:off x="1063" y="1529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1</a:t>
              </a:r>
            </a:p>
          </p:txBody>
        </p:sp>
        <p:sp>
          <p:nvSpPr>
            <p:cNvPr id="276531" name="Rectangle 51"/>
            <p:cNvSpPr>
              <a:spLocks noChangeArrowheads="1"/>
            </p:cNvSpPr>
            <p:nvPr/>
          </p:nvSpPr>
          <p:spPr bwMode="auto">
            <a:xfrm>
              <a:off x="1066" y="1308"/>
              <a:ext cx="196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93241" name="Rectangle 52"/>
            <p:cNvSpPr>
              <a:spLocks noChangeArrowheads="1"/>
            </p:cNvSpPr>
            <p:nvPr/>
          </p:nvSpPr>
          <p:spPr bwMode="auto">
            <a:xfrm>
              <a:off x="1063" y="1081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3</a:t>
              </a:r>
            </a:p>
          </p:txBody>
        </p:sp>
        <p:sp>
          <p:nvSpPr>
            <p:cNvPr id="93242" name="Rectangle 53"/>
            <p:cNvSpPr>
              <a:spLocks noChangeArrowheads="1"/>
            </p:cNvSpPr>
            <p:nvPr/>
          </p:nvSpPr>
          <p:spPr bwMode="auto">
            <a:xfrm>
              <a:off x="1060" y="1309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2</a:t>
              </a:r>
            </a:p>
          </p:txBody>
        </p:sp>
        <p:sp>
          <p:nvSpPr>
            <p:cNvPr id="276534" name="Line 54"/>
            <p:cNvSpPr>
              <a:spLocks noChangeShapeType="1"/>
            </p:cNvSpPr>
            <p:nvPr/>
          </p:nvSpPr>
          <p:spPr bwMode="auto">
            <a:xfrm>
              <a:off x="1258" y="965"/>
              <a:ext cx="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93244" name="Rectangle 55"/>
            <p:cNvSpPr>
              <a:spLocks noChangeArrowheads="1"/>
            </p:cNvSpPr>
            <p:nvPr/>
          </p:nvSpPr>
          <p:spPr bwMode="auto">
            <a:xfrm>
              <a:off x="1060" y="869"/>
              <a:ext cx="194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effectLst/>
                  <a:latin typeface="Helvetica" charset="0"/>
                </a:rPr>
                <a:t>4</a:t>
              </a:r>
            </a:p>
          </p:txBody>
        </p:sp>
        <p:sp>
          <p:nvSpPr>
            <p:cNvPr id="93245" name="Rectangle 56"/>
            <p:cNvSpPr>
              <a:spLocks noChangeArrowheads="1"/>
            </p:cNvSpPr>
            <p:nvPr/>
          </p:nvSpPr>
          <p:spPr bwMode="auto">
            <a:xfrm rot="-5400000">
              <a:off x="346" y="1360"/>
              <a:ext cx="1210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1">
                  <a:solidFill>
                    <a:schemeClr val="hlink"/>
                  </a:solidFill>
                  <a:effectLst/>
                  <a:latin typeface="Helvetica" charset="0"/>
                </a:rPr>
                <a:t>Climb Rate (kts)</a:t>
              </a:r>
            </a:p>
          </p:txBody>
        </p:sp>
      </p:grpSp>
      <p:sp>
        <p:nvSpPr>
          <p:cNvPr id="93188" name="Rectangle 72"/>
          <p:cNvSpPr>
            <a:spLocks noChangeArrowheads="1"/>
          </p:cNvSpPr>
          <p:nvPr/>
        </p:nvSpPr>
        <p:spPr bwMode="auto">
          <a:xfrm>
            <a:off x="3476625" y="1446213"/>
            <a:ext cx="4232275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hlink"/>
                </a:solidFill>
                <a:effectLst/>
                <a:latin typeface="Helvetica" charset="0"/>
              </a:rPr>
              <a:t>Tangent Cuts the Airspeed Axis</a:t>
            </a: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hlink"/>
                </a:solidFill>
                <a:effectLst/>
                <a:latin typeface="Helvetica" charset="0"/>
              </a:rPr>
              <a:t>at the </a:t>
            </a:r>
            <a:r>
              <a:rPr lang="en-US" sz="1800" b="1" i="1">
                <a:solidFill>
                  <a:schemeClr val="hlink"/>
                </a:solidFill>
                <a:effectLst/>
                <a:latin typeface="Helvetica" charset="0"/>
              </a:rPr>
              <a:t>Average</a:t>
            </a:r>
            <a:r>
              <a:rPr lang="en-US" sz="1800" b="1">
                <a:solidFill>
                  <a:schemeClr val="hlink"/>
                </a:solidFill>
                <a:effectLst/>
                <a:latin typeface="Helvetica" charset="0"/>
              </a:rPr>
              <a:t> Cross Country Speed:</a:t>
            </a: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hlink"/>
                </a:solidFill>
                <a:effectLst/>
                <a:latin typeface="Helvetica" charset="0"/>
              </a:rPr>
              <a:t>34 knots in This Example</a:t>
            </a:r>
            <a:endParaRPr lang="en-US" sz="1800" b="1">
              <a:solidFill>
                <a:schemeClr val="tx2"/>
              </a:solidFill>
              <a:effectLst/>
              <a:latin typeface="Helvetica" charset="0"/>
            </a:endParaRP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lang="en-US" sz="1800" b="1">
              <a:solidFill>
                <a:schemeClr val="tx2"/>
              </a:solidFill>
              <a:effectLst/>
              <a:latin typeface="Helvetica" charset="0"/>
            </a:endParaRPr>
          </a:p>
        </p:txBody>
      </p:sp>
      <p:sp>
        <p:nvSpPr>
          <p:cNvPr id="276553" name="Line 73"/>
          <p:cNvSpPr>
            <a:spLocks noChangeShapeType="1"/>
          </p:cNvSpPr>
          <p:nvPr/>
        </p:nvSpPr>
        <p:spPr bwMode="auto">
          <a:xfrm>
            <a:off x="3378200" y="1890713"/>
            <a:ext cx="0" cy="941387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76554" name="Line 74"/>
          <p:cNvSpPr>
            <a:spLocks noChangeShapeType="1"/>
          </p:cNvSpPr>
          <p:nvPr/>
        </p:nvSpPr>
        <p:spPr bwMode="auto">
          <a:xfrm>
            <a:off x="2027238" y="1900238"/>
            <a:ext cx="3352800" cy="271145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93191" name="Rectangle 75"/>
          <p:cNvSpPr>
            <a:spLocks noChangeArrowheads="1"/>
          </p:cNvSpPr>
          <p:nvPr/>
        </p:nvSpPr>
        <p:spPr bwMode="auto">
          <a:xfrm>
            <a:off x="4392613" y="3678238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400">
                <a:solidFill>
                  <a:schemeClr val="tx2"/>
                </a:solidFill>
                <a:effectLst/>
                <a:latin typeface="Times" charset="0"/>
              </a:rPr>
              <a:t>o</a:t>
            </a:r>
          </a:p>
        </p:txBody>
      </p:sp>
      <p:sp>
        <p:nvSpPr>
          <p:cNvPr id="93192" name="Rectangle 76"/>
          <p:cNvSpPr>
            <a:spLocks noChangeArrowheads="1"/>
          </p:cNvSpPr>
          <p:nvPr/>
        </p:nvSpPr>
        <p:spPr bwMode="auto">
          <a:xfrm>
            <a:off x="3206750" y="2730500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400">
                <a:solidFill>
                  <a:schemeClr val="tx2"/>
                </a:solidFill>
                <a:effectLst/>
                <a:latin typeface="Times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Six Week Agenda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51237"/>
            <a:ext cx="8229600" cy="2773363"/>
          </a:xfrm>
        </p:spPr>
        <p:txBody>
          <a:bodyPr>
            <a:normAutofit lnSpcReduction="10000"/>
          </a:bodyPr>
          <a:lstStyle/>
          <a:p>
            <a:pPr marL="336550" lvl="1" indent="-336550"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Weather and Preparation (needed skills, glider &amp; instrumentation, biological)</a:t>
            </a:r>
          </a:p>
          <a:p>
            <a:pPr marL="336550" lvl="1" indent="-336550"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Thermals and Triggers</a:t>
            </a:r>
          </a:p>
          <a:p>
            <a:pPr marL="336550" lvl="1" indent="-336550"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Climbing—and the art of thermaling</a:t>
            </a:r>
          </a:p>
          <a:p>
            <a:pPr marL="336550" lvl="1" indent="-3365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Cruising and In-Flight Decision Making</a:t>
            </a:r>
          </a:p>
          <a:p>
            <a:pPr marL="336550" lvl="1" indent="-3365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Flight Computers and Final Glides</a:t>
            </a:r>
          </a:p>
          <a:p>
            <a:pPr marL="336550" lvl="1" indent="-3365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Outlanding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Post-Flight Analysis</a:t>
            </a:r>
          </a:p>
          <a:p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Determining STF Graphically</a:t>
            </a:r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95400"/>
            <a:ext cx="725805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3552825" y="3171825"/>
            <a:ext cx="4033838" cy="14144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43300" y="2828925"/>
            <a:ext cx="4048125" cy="1914525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543300" y="2476500"/>
            <a:ext cx="4067175" cy="2386013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543300" y="2124075"/>
            <a:ext cx="4090988" cy="28384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5691187" y="3748087"/>
            <a:ext cx="514350" cy="9525"/>
          </a:xfrm>
          <a:prstGeom prst="line">
            <a:avLst/>
          </a:prstGeom>
          <a:ln w="28575">
            <a:solidFill>
              <a:srgbClr val="0066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6200000" flipH="1">
            <a:off x="6162852" y="3848629"/>
            <a:ext cx="694267" cy="7407"/>
          </a:xfrm>
          <a:prstGeom prst="line">
            <a:avLst/>
          </a:prstGeom>
          <a:ln w="28575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6327423" y="3922889"/>
            <a:ext cx="820208" cy="3880"/>
          </a:xfrm>
          <a:prstGeom prst="line">
            <a:avLst/>
          </a:prstGeom>
          <a:ln w="28575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6200000" flipH="1">
            <a:off x="6487760" y="4004205"/>
            <a:ext cx="968728" cy="8818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543300" y="1800225"/>
            <a:ext cx="4090988" cy="3219450"/>
          </a:xfrm>
          <a:prstGeom prst="line">
            <a:avLst/>
          </a:prstGeom>
          <a:ln w="190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6624637" y="4095926"/>
            <a:ext cx="1171932" cy="28577"/>
          </a:xfrm>
          <a:prstGeom prst="line">
            <a:avLst/>
          </a:prstGeom>
          <a:ln w="28575">
            <a:solidFill>
              <a:srgbClr val="CC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6200000" flipH="1">
            <a:off x="5977290" y="3809823"/>
            <a:ext cx="615248" cy="5999"/>
          </a:xfrm>
          <a:prstGeom prst="line">
            <a:avLst/>
          </a:prstGeom>
          <a:ln w="28575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791202" y="3271842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6600"/>
                </a:solidFill>
                <a:sym typeface="Wingdings"/>
              </a:rPr>
              <a:t></a:t>
            </a:r>
            <a:endParaRPr lang="en-US" sz="1200" dirty="0">
              <a:solidFill>
                <a:srgbClr val="0066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24752" y="3276589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  <a:sym typeface="Wingdings"/>
              </a:rPr>
              <a:t>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8649" y="3281336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C000"/>
                </a:solidFill>
                <a:sym typeface="Wingdings"/>
              </a:rPr>
              <a:t></a:t>
            </a: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87968" y="3281320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B0F0"/>
                </a:solidFill>
                <a:sym typeface="Wingdings"/>
              </a:rPr>
              <a:t></a:t>
            </a:r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15339" y="3281304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ym typeface="Wingdings"/>
              </a:rPr>
              <a:t>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7043947" y="3281288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C00FF"/>
                </a:solidFill>
                <a:sym typeface="Wingdings"/>
              </a:rPr>
              <a:t></a:t>
            </a:r>
            <a:endParaRPr lang="en-US" sz="1200" dirty="0">
              <a:solidFill>
                <a:srgbClr val="CC00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441245" y="2088444"/>
            <a:ext cx="2383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Polar for Speed Astir CS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685749" y="5462536"/>
            <a:ext cx="4404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Reichmann’s Major Contribution was Graphical Explanation of Speed to Fly Theory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Average Speed is Mostly about Climb Rate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37066" y="1217148"/>
            <a:ext cx="5599194" cy="5400584"/>
            <a:chOff x="327378" y="1397772"/>
            <a:chExt cx="5599194" cy="5400584"/>
          </a:xfrm>
        </p:grpSpPr>
        <p:sp>
          <p:nvSpPr>
            <p:cNvPr id="13" name="Rectangle 12"/>
            <p:cNvSpPr/>
            <p:nvPr/>
          </p:nvSpPr>
          <p:spPr>
            <a:xfrm>
              <a:off x="5531556" y="1411110"/>
              <a:ext cx="372533" cy="52380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2496" y="1397772"/>
              <a:ext cx="5278082" cy="5251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5396104" y="5136442"/>
              <a:ext cx="5078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 Kt</a:t>
              </a:r>
              <a:endParaRPr lang="en-US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01747" y="4442167"/>
              <a:ext cx="5078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 Kt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01747" y="3832561"/>
              <a:ext cx="5078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3 Kt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07390" y="3296332"/>
              <a:ext cx="5078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4 Kt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13033" y="2861704"/>
              <a:ext cx="5078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 Kt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18676" y="2483521"/>
              <a:ext cx="5078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6 Kt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-1140179" y="3702756"/>
              <a:ext cx="341010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Average Cross-Country Speed (</a:t>
              </a:r>
              <a:r>
                <a:rPr lang="en-US" dirty="0" err="1" smtClean="0"/>
                <a:t>kts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7378" y="6429024"/>
              <a:ext cx="557671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Cruising Speed (</a:t>
              </a:r>
              <a:r>
                <a:rPr lang="en-US" dirty="0" err="1" smtClean="0"/>
                <a:t>kts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17" name="Right Brace 16"/>
          <p:cNvSpPr/>
          <p:nvPr/>
        </p:nvSpPr>
        <p:spPr>
          <a:xfrm rot="5400000">
            <a:off x="1721554" y="3347157"/>
            <a:ext cx="248358" cy="733776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903111" y="3510844"/>
            <a:ext cx="925689" cy="1588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727196" y="3793064"/>
            <a:ext cx="2420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Flying 60 or 70 </a:t>
            </a:r>
            <a:br>
              <a:rPr lang="en-US" dirty="0" smtClean="0"/>
            </a:br>
            <a:r>
              <a:rPr lang="en-US" dirty="0" smtClean="0"/>
              <a:t>          yields same speed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931590" y="1813482"/>
            <a:ext cx="3104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Family of curves show </a:t>
            </a:r>
            <a:br>
              <a:rPr lang="en-US" dirty="0" smtClean="0"/>
            </a:br>
            <a:r>
              <a:rPr lang="en-US" b="1" dirty="0" smtClean="0"/>
              <a:t>Average Cross-County Speed </a:t>
            </a:r>
            <a:r>
              <a:rPr lang="en-US" dirty="0" smtClean="0"/>
              <a:t>as function of </a:t>
            </a:r>
            <a:br>
              <a:rPr lang="en-US" dirty="0" smtClean="0"/>
            </a:br>
            <a:r>
              <a:rPr lang="en-US" b="1" dirty="0" smtClean="0"/>
              <a:t>Cruising Speed </a:t>
            </a:r>
            <a:r>
              <a:rPr lang="en-US" dirty="0" smtClean="0"/>
              <a:t>and </a:t>
            </a:r>
            <a:r>
              <a:rPr lang="en-US" b="1" dirty="0" smtClean="0"/>
              <a:t>Climb Rate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31590" y="3133813"/>
            <a:ext cx="276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little penalty for flying slower than desired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31590" y="3816739"/>
            <a:ext cx="2766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achieve </a:t>
            </a:r>
            <a:r>
              <a:rPr lang="en-US" b="1" dirty="0" smtClean="0"/>
              <a:t>higher</a:t>
            </a:r>
            <a:r>
              <a:rPr lang="en-US" dirty="0" smtClean="0"/>
              <a:t> cross-country speeds, you must </a:t>
            </a:r>
            <a:r>
              <a:rPr lang="en-US" b="1" dirty="0" smtClean="0"/>
              <a:t>climb faster</a:t>
            </a:r>
            <a:r>
              <a:rPr lang="en-US" dirty="0" smtClean="0"/>
              <a:t>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31590" y="4848838"/>
            <a:ext cx="276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Good use of energy lines can increase speeds more.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10800000" flipV="1">
            <a:off x="920045" y="2991555"/>
            <a:ext cx="1269999" cy="5637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>
            <a:off x="903112" y="2585142"/>
            <a:ext cx="1749777" cy="1588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 build="allAtOnce"/>
      <p:bldP spid="22" grpId="0" build="allAtOnce"/>
      <p:bldP spid="23" grpId="0" build="allAtOnce"/>
      <p:bldP spid="24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1143000"/>
          </a:xfrm>
        </p:spPr>
        <p:txBody>
          <a:bodyPr/>
          <a:lstStyle/>
          <a:p>
            <a:r>
              <a:rPr lang="en-US" dirty="0" smtClean="0"/>
              <a:t>STF for Astir CS Plotted</a:t>
            </a:r>
            <a:br>
              <a:rPr lang="en-US" dirty="0" smtClean="0"/>
            </a:br>
            <a:r>
              <a:rPr lang="en-US" sz="2800" dirty="0" smtClean="0"/>
              <a:t>with Average Cross-Country Speed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1546225"/>
            <a:ext cx="8305800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52852" y="3938592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6600"/>
                </a:solidFill>
                <a:sym typeface="Wingdings"/>
              </a:rPr>
              <a:t></a:t>
            </a:r>
            <a:endParaRPr lang="en-US" sz="1200" dirty="0">
              <a:solidFill>
                <a:srgbClr val="00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1661" y="3765539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  <a:sym typeface="Wingdings"/>
              </a:rPr>
              <a:t>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5241" y="3605186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C000"/>
                </a:solidFill>
                <a:sym typeface="Wingdings"/>
              </a:rPr>
              <a:t></a:t>
            </a: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5655" y="3452770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B0F0"/>
                </a:solidFill>
                <a:sym typeface="Wingdings"/>
              </a:rPr>
              <a:t></a:t>
            </a:r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10348" y="3325754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ym typeface="Wingdings"/>
              </a:rPr>
              <a:t>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077106" y="3205088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C00FF"/>
                </a:solidFill>
                <a:sym typeface="Wingdings"/>
              </a:rPr>
              <a:t></a:t>
            </a:r>
            <a:endParaRPr lang="en-US" sz="1200" dirty="0">
              <a:solidFill>
                <a:srgbClr val="CC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 at Polar10.xls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309" y="1311715"/>
            <a:ext cx="8336161" cy="504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275644" y="2784827"/>
            <a:ext cx="7227407" cy="2705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 of Speed </a:t>
            </a:r>
            <a:r>
              <a:rPr lang="en-US" dirty="0" smtClean="0"/>
              <a:t>to Fly Choice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67600" y="6096000"/>
            <a:ext cx="1265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Reichmann, p. 58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00426" y="2819399"/>
            <a:ext cx="4065270" cy="581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5"/>
          <p:cNvGrpSpPr/>
          <p:nvPr/>
        </p:nvGrpSpPr>
        <p:grpSpPr>
          <a:xfrm>
            <a:off x="1325795" y="3319946"/>
            <a:ext cx="613037" cy="261610"/>
            <a:chOff x="4400550" y="3314700"/>
            <a:chExt cx="613037" cy="261610"/>
          </a:xfrm>
        </p:grpSpPr>
        <p:pic>
          <p:nvPicPr>
            <p:cNvPr id="3686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50" y="3357563"/>
              <a:ext cx="342900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4756785" y="331470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4777740" y="3345180"/>
              <a:ext cx="190500" cy="1905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7734300" y="5429250"/>
            <a:ext cx="571500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800725" y="2809872"/>
            <a:ext cx="2484121" cy="2771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914901" y="2962273"/>
            <a:ext cx="3522346" cy="1466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579336">
            <a:off x="3952019" y="3478768"/>
            <a:ext cx="3365359" cy="5524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24"/>
          <p:cNvGrpSpPr/>
          <p:nvPr/>
        </p:nvGrpSpPr>
        <p:grpSpPr>
          <a:xfrm>
            <a:off x="1325795" y="3630399"/>
            <a:ext cx="613037" cy="261610"/>
            <a:chOff x="4400550" y="3314700"/>
            <a:chExt cx="613037" cy="261610"/>
          </a:xfrm>
        </p:grpSpPr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50" y="3357563"/>
              <a:ext cx="342900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4756785" y="331470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</a:t>
              </a:r>
              <a:endParaRPr lang="en-US" sz="1100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777740" y="3345180"/>
              <a:ext cx="190500" cy="1905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20"/>
          <p:cNvGrpSpPr/>
          <p:nvPr/>
        </p:nvGrpSpPr>
        <p:grpSpPr>
          <a:xfrm>
            <a:off x="1325795" y="3946481"/>
            <a:ext cx="613037" cy="261610"/>
            <a:chOff x="4400550" y="3314700"/>
            <a:chExt cx="613037" cy="261610"/>
          </a:xfrm>
        </p:grpSpPr>
        <p:pic>
          <p:nvPicPr>
            <p:cNvPr id="22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50" y="3357563"/>
              <a:ext cx="342900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4756785" y="331470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</a:t>
              </a:r>
              <a:endParaRPr lang="en-US" sz="1100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4777740" y="3345180"/>
              <a:ext cx="190500" cy="1905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16"/>
          <p:cNvGrpSpPr/>
          <p:nvPr/>
        </p:nvGrpSpPr>
        <p:grpSpPr>
          <a:xfrm>
            <a:off x="1325795" y="4256932"/>
            <a:ext cx="613037" cy="261610"/>
            <a:chOff x="4400550" y="3314700"/>
            <a:chExt cx="613037" cy="261610"/>
          </a:xfrm>
        </p:grpSpPr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50" y="3357563"/>
              <a:ext cx="342900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4756785" y="331470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4</a:t>
              </a:r>
              <a:endParaRPr lang="en-US" sz="1100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4777740" y="3345180"/>
              <a:ext cx="190500" cy="1905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998144" y="3273779"/>
            <a:ext cx="3517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Glider 1 will set his Mc = 2 </a:t>
            </a:r>
            <a:r>
              <a:rPr lang="en-US" sz="1400" dirty="0" err="1" smtClean="0">
                <a:solidFill>
                  <a:srgbClr val="FF0000"/>
                </a:solidFill>
              </a:rPr>
              <a:t>kts</a:t>
            </a:r>
            <a:r>
              <a:rPr lang="en-US" sz="1400" dirty="0" smtClean="0">
                <a:solidFill>
                  <a:srgbClr val="FF0000"/>
                </a:solidFill>
              </a:rPr>
              <a:t> and fly 75 mph.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98144" y="3584232"/>
            <a:ext cx="3517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Glider 2 will set his Mc = 6 </a:t>
            </a:r>
            <a:r>
              <a:rPr lang="en-US" sz="1400" dirty="0" err="1" smtClean="0">
                <a:solidFill>
                  <a:srgbClr val="FF0000"/>
                </a:solidFill>
              </a:rPr>
              <a:t>kts</a:t>
            </a:r>
            <a:r>
              <a:rPr lang="en-US" sz="1400" dirty="0" smtClean="0">
                <a:solidFill>
                  <a:srgbClr val="FF0000"/>
                </a:solidFill>
              </a:rPr>
              <a:t> and fly 95 mph.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98144" y="4210765"/>
            <a:ext cx="5811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Glider 4 will set his Mc = 2 </a:t>
            </a:r>
            <a:r>
              <a:rPr lang="en-US" sz="1400" dirty="0" err="1" smtClean="0">
                <a:solidFill>
                  <a:srgbClr val="00B0F0"/>
                </a:solidFill>
              </a:rPr>
              <a:t>kts</a:t>
            </a:r>
            <a:r>
              <a:rPr lang="en-US" sz="1400" dirty="0" smtClean="0">
                <a:solidFill>
                  <a:srgbClr val="00B0F0"/>
                </a:solidFill>
              </a:rPr>
              <a:t> and fly 75 mph; but he is going for the good lift.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98144" y="3900314"/>
            <a:ext cx="608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Glider 3 is not concerned with Mc setting so he will set off at best L/D or 55 mph.</a:t>
            </a:r>
            <a:endParaRPr lang="en-US" sz="1400" dirty="0"/>
          </a:p>
        </p:txBody>
      </p:sp>
      <p:sp>
        <p:nvSpPr>
          <p:cNvPr id="40" name="Rectangle 39"/>
          <p:cNvSpPr/>
          <p:nvPr/>
        </p:nvSpPr>
        <p:spPr>
          <a:xfrm>
            <a:off x="451556" y="6062133"/>
            <a:ext cx="6231466" cy="237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590939" y="1629671"/>
            <a:ext cx="5393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This pilot has a nice series of Cu ahead, how fast should he fly?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72321" y="2877104"/>
            <a:ext cx="4991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Let’s look at four possibilities and look at the implications.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70188" y="4526845"/>
            <a:ext cx="789807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spcAft>
                <a:spcPts val="900"/>
              </a:spcAft>
              <a:buFont typeface="Arial" pitchFamily="34" charset="0"/>
              <a:buChar char="•"/>
            </a:pPr>
            <a:r>
              <a:rPr lang="en-US" sz="1600" dirty="0" smtClean="0"/>
              <a:t>What speed and what thermals to take will cruising on course is always a tough decision.</a:t>
            </a:r>
          </a:p>
          <a:p>
            <a:pPr marL="168275" indent="-168275">
              <a:spcAft>
                <a:spcPts val="900"/>
              </a:spcAft>
              <a:buFont typeface="Arial" pitchFamily="34" charset="0"/>
              <a:buChar char="•"/>
            </a:pPr>
            <a:r>
              <a:rPr lang="en-US" sz="1600" dirty="0"/>
              <a:t>Fly to slow and you simple waste valuable time.</a:t>
            </a:r>
          </a:p>
          <a:p>
            <a:pPr marL="168275" indent="-168275">
              <a:spcAft>
                <a:spcPts val="900"/>
              </a:spcAft>
              <a:buFont typeface="Arial" pitchFamily="34" charset="0"/>
              <a:buChar char="•"/>
            </a:pPr>
            <a:r>
              <a:rPr lang="en-US" sz="1600" dirty="0" smtClean="0"/>
              <a:t>Fly to fast and you take too much risk increasing the risk of </a:t>
            </a:r>
            <a:r>
              <a:rPr lang="en-US" sz="1600" dirty="0" err="1" smtClean="0"/>
              <a:t>landout</a:t>
            </a:r>
            <a:r>
              <a:rPr lang="en-US" sz="16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38" grpId="0"/>
      <p:bldP spid="41" grpId="0" build="p"/>
      <p:bldP spid="42" grpId="0" build="p"/>
      <p:bldP spid="4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309" y="1311715"/>
            <a:ext cx="8336161" cy="504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/>
        </p:nvSpPr>
        <p:spPr>
          <a:xfrm>
            <a:off x="1298222" y="2781300"/>
            <a:ext cx="7326489" cy="2838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 of Speed to Fly Choice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67600" y="6096000"/>
            <a:ext cx="1265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Reichmann, p. 58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442210" y="2934335"/>
            <a:ext cx="613037" cy="261610"/>
            <a:chOff x="4400550" y="3314700"/>
            <a:chExt cx="613037" cy="261610"/>
          </a:xfrm>
        </p:grpSpPr>
        <p:pic>
          <p:nvPicPr>
            <p:cNvPr id="3686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50" y="3357563"/>
              <a:ext cx="342900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4756785" y="331470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4777740" y="3345180"/>
              <a:ext cx="190500" cy="1905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696563" y="3215499"/>
            <a:ext cx="613037" cy="261610"/>
            <a:chOff x="4400550" y="3314700"/>
            <a:chExt cx="613037" cy="261610"/>
          </a:xfrm>
        </p:grpSpPr>
        <p:pic>
          <p:nvPicPr>
            <p:cNvPr id="22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50" y="3357563"/>
              <a:ext cx="342900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4756785" y="331470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</a:t>
              </a:r>
              <a:endParaRPr lang="en-US" sz="1100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4777740" y="3345180"/>
              <a:ext cx="190500" cy="1905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489960" y="3797935"/>
            <a:ext cx="613037" cy="261610"/>
            <a:chOff x="4400550" y="3314700"/>
            <a:chExt cx="613037" cy="261610"/>
          </a:xfrm>
        </p:grpSpPr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50" y="3357563"/>
              <a:ext cx="342900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4756785" y="331470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</a:t>
              </a:r>
              <a:endParaRPr lang="en-US" sz="1100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777740" y="3345180"/>
              <a:ext cx="190500" cy="1905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62935" y="3451860"/>
            <a:ext cx="613037" cy="261610"/>
            <a:chOff x="4400550" y="3314700"/>
            <a:chExt cx="613037" cy="261610"/>
          </a:xfrm>
        </p:grpSpPr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50" y="3357563"/>
              <a:ext cx="342900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4756785" y="331470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4</a:t>
              </a:r>
              <a:endParaRPr lang="en-US" sz="1100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4777740" y="3345180"/>
              <a:ext cx="190500" cy="1905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/>
        </p:nvCxnSpPr>
        <p:spPr>
          <a:xfrm>
            <a:off x="1336675" y="2965450"/>
            <a:ext cx="1206500" cy="3270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1301750" y="2968625"/>
            <a:ext cx="1346200" cy="415925"/>
            <a:chOff x="1301750" y="2968625"/>
            <a:chExt cx="1346200" cy="415925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1301750" y="2968625"/>
              <a:ext cx="1346200" cy="41592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 flipH="1" flipV="1">
              <a:off x="2530475" y="3267076"/>
              <a:ext cx="225425" cy="317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Straight Connector 54"/>
          <p:cNvCxnSpPr/>
          <p:nvPr/>
        </p:nvCxnSpPr>
        <p:spPr>
          <a:xfrm>
            <a:off x="1289050" y="2978150"/>
            <a:ext cx="1762125" cy="54610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285875" y="2978150"/>
            <a:ext cx="2152650" cy="86677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059290" y="2923823"/>
            <a:ext cx="4886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Glider 1 decides to moderate speed but willing to take weak lift.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092223" y="3753556"/>
            <a:ext cx="1985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Glider 2 is “going for it!”.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691472" y="3454404"/>
            <a:ext cx="4086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Glider 4 flies same speed as 1 but passes up weak lift.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290711" y="3177822"/>
            <a:ext cx="4013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Glider 3 flies slow to ensure he reaches the good lift.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1708567" y="1612304"/>
            <a:ext cx="5330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Five minutes into the flight, everything looks okay.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51556" y="6062133"/>
            <a:ext cx="6231466" cy="237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5" grpId="0"/>
      <p:bldP spid="3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309" y="1311715"/>
            <a:ext cx="8336161" cy="504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 of Speed to Fly Choice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67600" y="6096000"/>
            <a:ext cx="1265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Reichmann, p. 58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00426" y="2819399"/>
            <a:ext cx="4065270" cy="581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5"/>
          <p:cNvGrpSpPr/>
          <p:nvPr/>
        </p:nvGrpSpPr>
        <p:grpSpPr>
          <a:xfrm>
            <a:off x="3404235" y="2966085"/>
            <a:ext cx="613037" cy="261610"/>
            <a:chOff x="4400550" y="3314700"/>
            <a:chExt cx="613037" cy="261610"/>
          </a:xfrm>
        </p:grpSpPr>
        <p:pic>
          <p:nvPicPr>
            <p:cNvPr id="3686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50" y="3357563"/>
              <a:ext cx="342900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4756785" y="331470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4777740" y="3345180"/>
              <a:ext cx="190500" cy="1905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7734300" y="5429250"/>
            <a:ext cx="571500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800725" y="2809872"/>
            <a:ext cx="2484121" cy="2771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914901" y="2962273"/>
            <a:ext cx="3522346" cy="1466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579336">
            <a:off x="3952019" y="3478768"/>
            <a:ext cx="3365359" cy="5524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24"/>
          <p:cNvGrpSpPr/>
          <p:nvPr/>
        </p:nvGrpSpPr>
        <p:grpSpPr>
          <a:xfrm>
            <a:off x="5842635" y="4718685"/>
            <a:ext cx="613037" cy="261610"/>
            <a:chOff x="4400550" y="3314700"/>
            <a:chExt cx="613037" cy="261610"/>
          </a:xfrm>
        </p:grpSpPr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50" y="3357563"/>
              <a:ext cx="342900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4756785" y="331470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</a:t>
              </a:r>
              <a:endParaRPr lang="en-US" sz="1100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777740" y="3345180"/>
              <a:ext cx="190500" cy="1905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20"/>
          <p:cNvGrpSpPr/>
          <p:nvPr/>
        </p:nvGrpSpPr>
        <p:grpSpPr>
          <a:xfrm>
            <a:off x="4001261" y="3505708"/>
            <a:ext cx="613037" cy="261610"/>
            <a:chOff x="4400550" y="3314700"/>
            <a:chExt cx="613037" cy="261610"/>
          </a:xfrm>
        </p:grpSpPr>
        <p:pic>
          <p:nvPicPr>
            <p:cNvPr id="22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50" y="3357563"/>
              <a:ext cx="342900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4756785" y="331470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</a:t>
              </a:r>
              <a:endParaRPr lang="en-US" sz="1100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4777740" y="3345180"/>
              <a:ext cx="190500" cy="1905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16"/>
          <p:cNvGrpSpPr/>
          <p:nvPr/>
        </p:nvGrpSpPr>
        <p:grpSpPr>
          <a:xfrm>
            <a:off x="4941120" y="3974709"/>
            <a:ext cx="613037" cy="261610"/>
            <a:chOff x="4400550" y="3314700"/>
            <a:chExt cx="613037" cy="261610"/>
          </a:xfrm>
        </p:grpSpPr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50" y="3357563"/>
              <a:ext cx="342900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4756785" y="331470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4</a:t>
              </a:r>
              <a:endParaRPr lang="en-US" sz="1100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4777740" y="3345180"/>
              <a:ext cx="190500" cy="1905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708567" y="1612304"/>
            <a:ext cx="5330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Ten minutes into the flight, now there is a big difference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07566" y="2923823"/>
            <a:ext cx="3554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Glider 1 is poking along taking all available lift.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95179" y="4690543"/>
            <a:ext cx="2141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Glider 2 is </a:t>
            </a:r>
            <a:r>
              <a:rPr lang="en-US" sz="1400" dirty="0" err="1" smtClean="0">
                <a:solidFill>
                  <a:srgbClr val="FF0000"/>
                </a:solidFill>
              </a:rPr>
              <a:t>desparately</a:t>
            </a:r>
            <a:r>
              <a:rPr lang="en-US" sz="1400" dirty="0" smtClean="0">
                <a:solidFill>
                  <a:srgbClr val="FF0000"/>
                </a:solidFill>
              </a:rPr>
              <a:t> low.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31579" y="3951120"/>
            <a:ext cx="290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Glider 4 should reach big Cu just fine.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22813" y="3482625"/>
            <a:ext cx="2005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Glider 3 is slightly ahead.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1365249" y="4450509"/>
            <a:ext cx="2511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It is still hard to say who is making the best decision.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1309511" y="2819399"/>
            <a:ext cx="7227407" cy="2705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51556" y="6062133"/>
            <a:ext cx="6231466" cy="237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 build="p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309" y="1311715"/>
            <a:ext cx="8336161" cy="504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 of Speed to Fly Choice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67600" y="6096000"/>
            <a:ext cx="1265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Reichmann, p. 58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753350" y="5429249"/>
            <a:ext cx="571500" cy="200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762749" y="2962273"/>
            <a:ext cx="1674497" cy="2114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958566">
            <a:off x="5296316" y="3734355"/>
            <a:ext cx="1733892" cy="59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4"/>
          <p:cNvGrpSpPr/>
          <p:nvPr/>
        </p:nvGrpSpPr>
        <p:grpSpPr>
          <a:xfrm>
            <a:off x="7785735" y="5423535"/>
            <a:ext cx="613037" cy="261610"/>
            <a:chOff x="4400550" y="3314700"/>
            <a:chExt cx="613037" cy="261610"/>
          </a:xfrm>
        </p:grpSpPr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50" y="3357563"/>
              <a:ext cx="342900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4756785" y="331470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</a:t>
              </a:r>
              <a:endParaRPr lang="en-US" sz="1100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777740" y="3345180"/>
              <a:ext cx="190500" cy="1905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20"/>
          <p:cNvGrpSpPr/>
          <p:nvPr/>
        </p:nvGrpSpPr>
        <p:grpSpPr>
          <a:xfrm>
            <a:off x="6728460" y="4566285"/>
            <a:ext cx="613037" cy="261610"/>
            <a:chOff x="4400550" y="3314700"/>
            <a:chExt cx="613037" cy="261610"/>
          </a:xfrm>
        </p:grpSpPr>
        <p:pic>
          <p:nvPicPr>
            <p:cNvPr id="22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50" y="3357563"/>
              <a:ext cx="342900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4756785" y="331470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4</a:t>
              </a:r>
              <a:endParaRPr lang="en-US" sz="1100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4777740" y="3345180"/>
              <a:ext cx="190500" cy="1905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16"/>
          <p:cNvGrpSpPr/>
          <p:nvPr/>
        </p:nvGrpSpPr>
        <p:grpSpPr>
          <a:xfrm>
            <a:off x="5280660" y="3880485"/>
            <a:ext cx="613037" cy="261610"/>
            <a:chOff x="4400550" y="3314700"/>
            <a:chExt cx="613037" cy="261610"/>
          </a:xfrm>
        </p:grpSpPr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50" y="3357563"/>
              <a:ext cx="342900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4756785" y="331470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4777740" y="3345180"/>
              <a:ext cx="190500" cy="1905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33"/>
          <p:cNvGrpSpPr/>
          <p:nvPr/>
        </p:nvGrpSpPr>
        <p:grpSpPr>
          <a:xfrm>
            <a:off x="3952875" y="2800350"/>
            <a:ext cx="3512821" cy="600075"/>
            <a:chOff x="3952875" y="2800350"/>
            <a:chExt cx="3512821" cy="600075"/>
          </a:xfrm>
        </p:grpSpPr>
        <p:sp>
          <p:nvSpPr>
            <p:cNvPr id="12" name="Rectangle 11"/>
            <p:cNvSpPr/>
            <p:nvPr/>
          </p:nvSpPr>
          <p:spPr>
            <a:xfrm>
              <a:off x="4171950" y="2819399"/>
              <a:ext cx="3293746" cy="5810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952875" y="2800350"/>
              <a:ext cx="219075" cy="142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15"/>
          <p:cNvGrpSpPr/>
          <p:nvPr/>
        </p:nvGrpSpPr>
        <p:grpSpPr>
          <a:xfrm>
            <a:off x="4147185" y="2794635"/>
            <a:ext cx="613037" cy="261610"/>
            <a:chOff x="4400550" y="3314700"/>
            <a:chExt cx="613037" cy="261610"/>
          </a:xfrm>
        </p:grpSpPr>
        <p:pic>
          <p:nvPicPr>
            <p:cNvPr id="3686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50" y="3357563"/>
              <a:ext cx="342900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4756785" y="331470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4777740" y="3345180"/>
              <a:ext cx="190500" cy="1905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708566" y="1615902"/>
            <a:ext cx="5330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Fifteen minutes into the flight—”Splash One!”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39470" y="4566285"/>
            <a:ext cx="2511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Okay, so, </a:t>
            </a:r>
            <a:r>
              <a:rPr lang="en-US" sz="1600" dirty="0" err="1" smtClean="0"/>
              <a:t>clealy</a:t>
            </a:r>
            <a:r>
              <a:rPr lang="en-US" sz="1600" dirty="0" smtClean="0"/>
              <a:t> you can fly to slow and too fast.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69670" y="2777625"/>
            <a:ext cx="2639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Glider 1 is loving </a:t>
            </a:r>
            <a:r>
              <a:rPr lang="en-US" sz="1400" dirty="0" err="1" smtClean="0">
                <a:solidFill>
                  <a:srgbClr val="FF0000"/>
                </a:solidFill>
              </a:rPr>
              <a:t>cloudbase</a:t>
            </a:r>
            <a:r>
              <a:rPr lang="en-US" sz="1400" dirty="0" smtClean="0">
                <a:solidFill>
                  <a:srgbClr val="FF0000"/>
                </a:solidFill>
              </a:rPr>
              <a:t/>
            </a:r>
            <a:br>
              <a:rPr lang="en-US" sz="1400" dirty="0" smtClean="0">
                <a:solidFill>
                  <a:srgbClr val="FF0000"/>
                </a:solidFill>
              </a:rPr>
            </a:br>
            <a:r>
              <a:rPr lang="en-US" sz="1400" dirty="0" smtClean="0">
                <a:solidFill>
                  <a:srgbClr val="FF0000"/>
                </a:solidFill>
              </a:rPr>
              <a:t>and is now many minutes behind.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16789" y="5320516"/>
            <a:ext cx="1813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Glider 2 hits the dirt!.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67905" y="4548463"/>
            <a:ext cx="1469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Glider 4 must </a:t>
            </a:r>
            <a:br>
              <a:rPr lang="en-US" sz="1400" dirty="0" smtClean="0">
                <a:solidFill>
                  <a:srgbClr val="00B0F0"/>
                </a:solidFill>
              </a:rPr>
            </a:br>
            <a:r>
              <a:rPr lang="en-US" sz="1400" dirty="0" smtClean="0">
                <a:solidFill>
                  <a:srgbClr val="00B0F0"/>
                </a:solidFill>
              </a:rPr>
              <a:t>get the thermal.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887534" y="3865660"/>
            <a:ext cx="2511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Glider 3 is well ahead </a:t>
            </a:r>
            <a:br>
              <a:rPr lang="en-US" sz="1400" dirty="0" smtClean="0"/>
            </a:br>
            <a:r>
              <a:rPr lang="en-US" sz="1400" dirty="0" smtClean="0"/>
              <a:t>    of 2 with plenty of options.</a:t>
            </a:r>
            <a:endParaRPr lang="en-US" sz="1400" dirty="0"/>
          </a:p>
        </p:txBody>
      </p:sp>
      <p:sp>
        <p:nvSpPr>
          <p:cNvPr id="35" name="Rectangle 34"/>
          <p:cNvSpPr/>
          <p:nvPr/>
        </p:nvSpPr>
        <p:spPr>
          <a:xfrm>
            <a:off x="1230489" y="2783484"/>
            <a:ext cx="7270046" cy="2815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51556" y="6062133"/>
            <a:ext cx="6231466" cy="237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461956" y="2788355"/>
            <a:ext cx="869244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 build="p"/>
      <p:bldP spid="37" grpId="0"/>
      <p:bldP spid="38" grpId="0"/>
      <p:bldP spid="39" grpId="0"/>
      <p:bldP spid="40" grpId="0"/>
      <p:bldP spid="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309" y="1311715"/>
            <a:ext cx="8336161" cy="504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 of Speed to Fly Choice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67600" y="6096000"/>
            <a:ext cx="1265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Reichmann, p. 58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753350" y="5429249"/>
            <a:ext cx="571500" cy="200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958566">
            <a:off x="6597666" y="4405014"/>
            <a:ext cx="1308212" cy="177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24"/>
          <p:cNvGrpSpPr/>
          <p:nvPr/>
        </p:nvGrpSpPr>
        <p:grpSpPr>
          <a:xfrm>
            <a:off x="7785735" y="5423535"/>
            <a:ext cx="613037" cy="261610"/>
            <a:chOff x="4400550" y="3314700"/>
            <a:chExt cx="613037" cy="261610"/>
          </a:xfrm>
        </p:grpSpPr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50" y="3357563"/>
              <a:ext cx="342900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4756785" y="331470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</a:t>
              </a:r>
              <a:endParaRPr lang="en-US" sz="1100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777740" y="3345180"/>
              <a:ext cx="190500" cy="1905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20"/>
          <p:cNvGrpSpPr/>
          <p:nvPr/>
        </p:nvGrpSpPr>
        <p:grpSpPr>
          <a:xfrm>
            <a:off x="6604635" y="4242435"/>
            <a:ext cx="613037" cy="261610"/>
            <a:chOff x="4400550" y="3314700"/>
            <a:chExt cx="613037" cy="261610"/>
          </a:xfrm>
        </p:grpSpPr>
        <p:pic>
          <p:nvPicPr>
            <p:cNvPr id="22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50" y="3357563"/>
              <a:ext cx="342900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4756785" y="331470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</a:t>
              </a:r>
              <a:endParaRPr lang="en-US" sz="1100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4777740" y="3345180"/>
              <a:ext cx="190500" cy="1905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6"/>
          <p:cNvGrpSpPr/>
          <p:nvPr/>
        </p:nvGrpSpPr>
        <p:grpSpPr>
          <a:xfrm>
            <a:off x="7785735" y="4328160"/>
            <a:ext cx="613037" cy="261610"/>
            <a:chOff x="4400550" y="3314700"/>
            <a:chExt cx="613037" cy="261610"/>
          </a:xfrm>
        </p:grpSpPr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50" y="3357563"/>
              <a:ext cx="342900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4756785" y="331470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4</a:t>
              </a:r>
              <a:endParaRPr lang="en-US" sz="1100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4777740" y="3345180"/>
              <a:ext cx="190500" cy="1905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514974" y="2762250"/>
            <a:ext cx="2790825" cy="523875"/>
            <a:chOff x="3935636" y="2752343"/>
            <a:chExt cx="5050327" cy="660084"/>
          </a:xfrm>
        </p:grpSpPr>
        <p:sp>
          <p:nvSpPr>
            <p:cNvPr id="12" name="Rectangle 11"/>
            <p:cNvSpPr/>
            <p:nvPr/>
          </p:nvSpPr>
          <p:spPr>
            <a:xfrm>
              <a:off x="3935636" y="2752343"/>
              <a:ext cx="5050327" cy="6600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952875" y="2800350"/>
              <a:ext cx="219075" cy="142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15"/>
          <p:cNvGrpSpPr/>
          <p:nvPr/>
        </p:nvGrpSpPr>
        <p:grpSpPr>
          <a:xfrm>
            <a:off x="5718810" y="3242310"/>
            <a:ext cx="613037" cy="261610"/>
            <a:chOff x="4400550" y="3314700"/>
            <a:chExt cx="613037" cy="261610"/>
          </a:xfrm>
        </p:grpSpPr>
        <p:pic>
          <p:nvPicPr>
            <p:cNvPr id="3686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50" y="3357563"/>
              <a:ext cx="342900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4756785" y="331470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4777740" y="3345180"/>
              <a:ext cx="190500" cy="1905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7886700" y="4638675"/>
            <a:ext cx="428625" cy="200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rot="5400000" flipH="1" flipV="1">
            <a:off x="7720013" y="4814888"/>
            <a:ext cx="409575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791450" y="3200400"/>
            <a:ext cx="323850" cy="1171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807157" y="4961470"/>
            <a:ext cx="4075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Glider 2 has a great view of what is happening above.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12798" y="4684897"/>
            <a:ext cx="3716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Glider 4 is well ahead and climbing well at 6 </a:t>
            </a:r>
            <a:r>
              <a:rPr lang="en-US" sz="1400" dirty="0" err="1" smtClean="0">
                <a:solidFill>
                  <a:srgbClr val="00B0F0"/>
                </a:solidFill>
              </a:rPr>
              <a:t>kts</a:t>
            </a:r>
            <a:r>
              <a:rPr lang="en-US" sz="1400" dirty="0" smtClean="0">
                <a:solidFill>
                  <a:srgbClr val="00B0F0"/>
                </a:solidFill>
              </a:rPr>
              <a:t>.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51556" y="6062133"/>
            <a:ext cx="6231466" cy="237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1409700" y="3038475"/>
            <a:ext cx="6315075" cy="254317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24089" y="4086582"/>
            <a:ext cx="3414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Glider 1 is comfortably high but well behind.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95866" y="4374447"/>
            <a:ext cx="3398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Glider 3 not much higher than 4 but behind.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1708566" y="1615902"/>
            <a:ext cx="5330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Twenty minutes into the flight and Glider 4 is now well ahead.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407377" y="4814711"/>
            <a:ext cx="581378" cy="276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087510" y="3815645"/>
            <a:ext cx="581378" cy="276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/>
      <p:bldP spid="30" grpId="0"/>
      <p:bldP spid="40" grpId="0"/>
      <p:bldP spid="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309" y="1311715"/>
            <a:ext cx="8336161" cy="504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 of Speed to Fly Choice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67600" y="6096000"/>
            <a:ext cx="1265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Reichmann, p. 58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753350" y="5429249"/>
            <a:ext cx="571500" cy="200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4"/>
          <p:cNvGrpSpPr/>
          <p:nvPr/>
        </p:nvGrpSpPr>
        <p:grpSpPr>
          <a:xfrm>
            <a:off x="7785735" y="5423535"/>
            <a:ext cx="613037" cy="261610"/>
            <a:chOff x="4400550" y="3314700"/>
            <a:chExt cx="613037" cy="261610"/>
          </a:xfrm>
        </p:grpSpPr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50" y="3357563"/>
              <a:ext cx="342900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4756785" y="331470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</a:t>
              </a:r>
              <a:endParaRPr lang="en-US" sz="1100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777740" y="3345180"/>
              <a:ext cx="190500" cy="1905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8" name="Straight Connector 37"/>
          <p:cNvCxnSpPr/>
          <p:nvPr/>
        </p:nvCxnSpPr>
        <p:spPr>
          <a:xfrm rot="16200000" flipV="1">
            <a:off x="6888164" y="3983039"/>
            <a:ext cx="2050698" cy="2257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18082" y="3758477"/>
            <a:ext cx="2082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Glider 1 takes 33 minutes.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3716" y="4542482"/>
            <a:ext cx="3126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Glider 2 has made contact with his crew.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9369" y="4289058"/>
            <a:ext cx="3448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Glider 4 is 30% faster than 1 and 20% than 3.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3723" y="4012476"/>
            <a:ext cx="2218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Glider 3 takes 30.5 minutes.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462899" y="3031069"/>
            <a:ext cx="1563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Glider 1 is </a:t>
            </a:r>
            <a:br>
              <a:rPr lang="en-US" sz="1400" dirty="0" smtClean="0">
                <a:solidFill>
                  <a:srgbClr val="FF0000"/>
                </a:solidFill>
              </a:rPr>
            </a:br>
            <a:r>
              <a:rPr lang="en-US" sz="1400" dirty="0" smtClean="0">
                <a:solidFill>
                  <a:srgbClr val="FF0000"/>
                </a:solidFill>
              </a:rPr>
              <a:t>8 minutes behind.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87446" y="3521136"/>
            <a:ext cx="21899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Glider 3 is 5.5 minutes behind and ahead of </a:t>
            </a:r>
            <a:br>
              <a:rPr lang="en-US" sz="1400" dirty="0" smtClean="0"/>
            </a:br>
            <a:r>
              <a:rPr lang="en-US" sz="1400" dirty="0" smtClean="0"/>
              <a:t>Glider 1 by 2.5 minutes.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451556" y="6073422"/>
            <a:ext cx="6231466" cy="237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332086" y="1444968"/>
            <a:ext cx="5525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highest average speed, </a:t>
            </a:r>
            <a:br>
              <a:rPr lang="en-US" dirty="0" smtClean="0"/>
            </a:br>
            <a:r>
              <a:rPr lang="en-US" dirty="0" smtClean="0"/>
              <a:t>           it is most important to </a:t>
            </a:r>
            <a:r>
              <a:rPr lang="en-US" b="1" i="1" dirty="0" smtClean="0"/>
              <a:t>reduce</a:t>
            </a:r>
            <a:r>
              <a:rPr lang="en-US" dirty="0" smtClean="0"/>
              <a:t> </a:t>
            </a:r>
            <a:r>
              <a:rPr lang="en-US" b="1" i="1" dirty="0" smtClean="0"/>
              <a:t>time spent climbing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84575" y="4905013"/>
            <a:ext cx="5245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Cruising speed has some effect; however, </a:t>
            </a:r>
            <a:br>
              <a:rPr lang="en-US" dirty="0" smtClean="0"/>
            </a:br>
            <a:r>
              <a:rPr lang="en-US" dirty="0" smtClean="0"/>
              <a:t>           </a:t>
            </a:r>
            <a:r>
              <a:rPr lang="en-US" b="1" i="1" dirty="0" smtClean="0"/>
              <a:t>taking the best thermals is far more important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5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Turning Radius</a:t>
            </a:r>
            <a:endParaRPr lang="en-US" dirty="0"/>
          </a:p>
        </p:txBody>
      </p:sp>
      <p:grpSp>
        <p:nvGrpSpPr>
          <p:cNvPr id="2" name="Group 27"/>
          <p:cNvGrpSpPr/>
          <p:nvPr/>
        </p:nvGrpSpPr>
        <p:grpSpPr>
          <a:xfrm>
            <a:off x="228600" y="1676400"/>
            <a:ext cx="8731661" cy="4835430"/>
            <a:chOff x="990600" y="228600"/>
            <a:chExt cx="6477000" cy="3398166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0600" y="228600"/>
              <a:ext cx="6477000" cy="3398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6536800" y="3271739"/>
              <a:ext cx="8409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BGD, p. 45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997124" y="3036785"/>
            <a:ext cx="288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•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3" name="Group 51211"/>
          <p:cNvGrpSpPr/>
          <p:nvPr/>
        </p:nvGrpSpPr>
        <p:grpSpPr>
          <a:xfrm>
            <a:off x="4121550" y="3501416"/>
            <a:ext cx="2584050" cy="841984"/>
            <a:chOff x="4121550" y="3501416"/>
            <a:chExt cx="2584050" cy="841984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4121550" y="3742782"/>
              <a:ext cx="937549" cy="259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5059099" y="3501416"/>
              <a:ext cx="0" cy="26859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11" name="Rectangle 51210"/>
            <p:cNvSpPr/>
            <p:nvPr/>
          </p:nvSpPr>
          <p:spPr>
            <a:xfrm>
              <a:off x="4343400" y="3866204"/>
              <a:ext cx="2362200" cy="47719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S</a:t>
              </a:r>
              <a:r>
                <a:rPr lang="en-US" sz="1600" b="1" dirty="0" smtClean="0"/>
                <a:t>mall increase in sink rate</a:t>
              </a:r>
            </a:p>
            <a:p>
              <a:pPr algn="ctr"/>
              <a:r>
                <a:rPr lang="en-US" sz="1600" b="1" dirty="0" smtClean="0"/>
                <a:t>Big increase in climb rate</a:t>
              </a:r>
              <a:endParaRPr lang="en-US" sz="1600" b="1" dirty="0"/>
            </a:p>
          </p:txBody>
        </p:sp>
      </p:grpSp>
      <p:grpSp>
        <p:nvGrpSpPr>
          <p:cNvPr id="5" name="Group 51212"/>
          <p:cNvGrpSpPr/>
          <p:nvPr/>
        </p:nvGrpSpPr>
        <p:grpSpPr>
          <a:xfrm>
            <a:off x="3165675" y="3987801"/>
            <a:ext cx="3158925" cy="1960291"/>
            <a:chOff x="3165675" y="3987801"/>
            <a:chExt cx="3158925" cy="1960291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3165675" y="5916292"/>
              <a:ext cx="644325" cy="415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3782913" y="3987801"/>
              <a:ext cx="0" cy="1960291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3962400" y="5486400"/>
              <a:ext cx="2362200" cy="40099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/>
                <a:t>Huge increase in sink rate</a:t>
              </a:r>
              <a:endParaRPr lang="en-US" sz="1600" b="1" dirty="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4899378" y="3200474"/>
            <a:ext cx="288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•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928533" y="3503558"/>
            <a:ext cx="288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•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940753" y="5687957"/>
            <a:ext cx="288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•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7" name="Group 51215"/>
          <p:cNvGrpSpPr/>
          <p:nvPr/>
        </p:nvGrpSpPr>
        <p:grpSpPr>
          <a:xfrm>
            <a:off x="6901349" y="2057400"/>
            <a:ext cx="1328251" cy="750332"/>
            <a:chOff x="6901349" y="2057400"/>
            <a:chExt cx="1328251" cy="750332"/>
          </a:xfrm>
        </p:grpSpPr>
        <p:sp>
          <p:nvSpPr>
            <p:cNvPr id="51214" name="Oval 51213"/>
            <p:cNvSpPr/>
            <p:nvPr/>
          </p:nvSpPr>
          <p:spPr>
            <a:xfrm>
              <a:off x="6901349" y="2057400"/>
              <a:ext cx="566251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15" name="TextBox 51214"/>
            <p:cNvSpPr txBox="1"/>
            <p:nvPr/>
          </p:nvSpPr>
          <p:spPr>
            <a:xfrm>
              <a:off x="7372955" y="2438400"/>
              <a:ext cx="856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Too Big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54"/>
          <p:cNvGrpSpPr/>
          <p:nvPr/>
        </p:nvGrpSpPr>
        <p:grpSpPr>
          <a:xfrm>
            <a:off x="4953000" y="2057400"/>
            <a:ext cx="1725795" cy="750332"/>
            <a:chOff x="6901349" y="2057400"/>
            <a:chExt cx="1725795" cy="750332"/>
          </a:xfrm>
        </p:grpSpPr>
        <p:sp>
          <p:nvSpPr>
            <p:cNvPr id="56" name="Oval 55"/>
            <p:cNvSpPr/>
            <p:nvPr/>
          </p:nvSpPr>
          <p:spPr>
            <a:xfrm>
              <a:off x="6901349" y="2057400"/>
              <a:ext cx="566251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372955" y="2438400"/>
              <a:ext cx="125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Still Too Big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57"/>
          <p:cNvGrpSpPr/>
          <p:nvPr/>
        </p:nvGrpSpPr>
        <p:grpSpPr>
          <a:xfrm>
            <a:off x="3684405" y="2057400"/>
            <a:ext cx="1239188" cy="750332"/>
            <a:chOff x="6901349" y="2057400"/>
            <a:chExt cx="1239188" cy="750332"/>
          </a:xfrm>
        </p:grpSpPr>
        <p:sp>
          <p:nvSpPr>
            <p:cNvPr id="59" name="Oval 58"/>
            <p:cNvSpPr/>
            <p:nvPr/>
          </p:nvSpPr>
          <p:spPr>
            <a:xfrm>
              <a:off x="6901349" y="2057400"/>
              <a:ext cx="566251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372955" y="2438400"/>
              <a:ext cx="767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Better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603978" y="3751913"/>
            <a:ext cx="288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•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10" name="Group 63"/>
          <p:cNvGrpSpPr/>
          <p:nvPr/>
        </p:nvGrpSpPr>
        <p:grpSpPr>
          <a:xfrm>
            <a:off x="3200400" y="2057400"/>
            <a:ext cx="904415" cy="1143000"/>
            <a:chOff x="6692737" y="2057400"/>
            <a:chExt cx="904415" cy="1143000"/>
          </a:xfrm>
        </p:grpSpPr>
        <p:sp>
          <p:nvSpPr>
            <p:cNvPr id="65" name="Oval 64"/>
            <p:cNvSpPr/>
            <p:nvPr/>
          </p:nvSpPr>
          <p:spPr>
            <a:xfrm>
              <a:off x="6901349" y="2057400"/>
              <a:ext cx="566251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692737" y="2554069"/>
              <a:ext cx="9044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Best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&lt; 500 </a:t>
              </a:r>
              <a:r>
                <a:rPr lang="en-US" dirty="0" err="1" smtClean="0">
                  <a:solidFill>
                    <a:srgbClr val="FF0000"/>
                  </a:solidFill>
                </a:rPr>
                <a:t>ft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66"/>
          <p:cNvGrpSpPr/>
          <p:nvPr/>
        </p:nvGrpSpPr>
        <p:grpSpPr>
          <a:xfrm>
            <a:off x="1066800" y="2046490"/>
            <a:ext cx="2286000" cy="1603907"/>
            <a:chOff x="5148749" y="2057400"/>
            <a:chExt cx="2286000" cy="1603907"/>
          </a:xfrm>
        </p:grpSpPr>
        <p:sp>
          <p:nvSpPr>
            <p:cNvPr id="68" name="Oval 67"/>
            <p:cNvSpPr/>
            <p:nvPr/>
          </p:nvSpPr>
          <p:spPr>
            <a:xfrm>
              <a:off x="6868498" y="2057400"/>
              <a:ext cx="566251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148749" y="2460978"/>
              <a:ext cx="190026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Too little gain --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Increasingly more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difficult to control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b</a:t>
              </a:r>
              <a:r>
                <a:rPr lang="en-US" dirty="0" smtClean="0">
                  <a:solidFill>
                    <a:srgbClr val="FF0000"/>
                  </a:solidFill>
                </a:rPr>
                <a:t>ank and speed.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51219" name="TextBox 51218"/>
          <p:cNvSpPr txBox="1"/>
          <p:nvPr/>
        </p:nvSpPr>
        <p:spPr>
          <a:xfrm>
            <a:off x="76200" y="990600"/>
            <a:ext cx="9134617" cy="430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200" i="1" dirty="0" smtClean="0">
                <a:solidFill>
                  <a:schemeClr val="bg1"/>
                </a:solidFill>
              </a:rPr>
              <a:t>Optimum is about 40 to 45 degrees or </a:t>
            </a:r>
            <a:r>
              <a:rPr lang="en-US" sz="22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18 to 20 seconds </a:t>
            </a:r>
            <a:r>
              <a:rPr lang="en-US" sz="2200" dirty="0" smtClean="0">
                <a:solidFill>
                  <a:schemeClr val="bg1"/>
                </a:solidFill>
              </a:rPr>
              <a:t>– keep your speed up!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49" grpId="0"/>
      <p:bldP spid="49" grpId="1"/>
      <p:bldP spid="50" grpId="0"/>
      <p:bldP spid="50" grpId="1"/>
      <p:bldP spid="51" grpId="0"/>
      <p:bldP spid="51" grpId="1"/>
      <p:bldP spid="63" grpId="0"/>
      <p:bldP spid="512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444" y="1295228"/>
            <a:ext cx="8353425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 of Speed to Fly Choice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67600" y="6096000"/>
            <a:ext cx="1265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Reichmann, p. 58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753350" y="5429249"/>
            <a:ext cx="571500" cy="200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4"/>
          <p:cNvGrpSpPr/>
          <p:nvPr/>
        </p:nvGrpSpPr>
        <p:grpSpPr>
          <a:xfrm>
            <a:off x="7740579" y="4520415"/>
            <a:ext cx="613037" cy="261610"/>
            <a:chOff x="4400550" y="3314700"/>
            <a:chExt cx="613037" cy="261610"/>
          </a:xfrm>
        </p:grpSpPr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50" y="3357563"/>
              <a:ext cx="342900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4756785" y="331470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</a:t>
              </a:r>
              <a:endParaRPr lang="en-US" sz="1100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777740" y="3345180"/>
              <a:ext cx="190500" cy="1905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8" name="Straight Connector 37"/>
          <p:cNvCxnSpPr/>
          <p:nvPr/>
        </p:nvCxnSpPr>
        <p:spPr>
          <a:xfrm rot="16200000" flipV="1">
            <a:off x="6982180" y="3889024"/>
            <a:ext cx="1873955" cy="3386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80969" y="4875806"/>
            <a:ext cx="21899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Glider 2 is now 2 minutes behind Glider 4 and ahead of gliders 1 and 3.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451556" y="6073422"/>
            <a:ext cx="6231466" cy="237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332086" y="1444968"/>
            <a:ext cx="511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So, what could have Glider 2 done to save his flight?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49107" y="4961458"/>
            <a:ext cx="5688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Always adjust cruise speed as necessary and take</a:t>
            </a:r>
            <a:br>
              <a:rPr lang="en-US" dirty="0" smtClean="0"/>
            </a:br>
            <a:r>
              <a:rPr lang="en-US" dirty="0" smtClean="0"/>
              <a:t>lesser climb rates just as enough to get to the better climb.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086578" y="3623733"/>
            <a:ext cx="4301065" cy="1298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24"/>
          <p:cNvGrpSpPr/>
          <p:nvPr/>
        </p:nvGrpSpPr>
        <p:grpSpPr>
          <a:xfrm>
            <a:off x="4122490" y="3950326"/>
            <a:ext cx="613037" cy="261610"/>
            <a:chOff x="4400550" y="3314700"/>
            <a:chExt cx="613037" cy="261610"/>
          </a:xfrm>
        </p:grpSpPr>
        <p:pic>
          <p:nvPicPr>
            <p:cNvPr id="3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50" y="3357563"/>
              <a:ext cx="342900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4756785" y="331470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</a:t>
              </a:r>
              <a:endParaRPr lang="en-US" sz="1100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4777740" y="3345180"/>
              <a:ext cx="190500" cy="1905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7349066" y="2793990"/>
            <a:ext cx="1078087" cy="1298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29368" y="4300346"/>
            <a:ext cx="5616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Glider 2 should realize his mistake of flying too fast, stop and climb </a:t>
            </a:r>
            <a:br>
              <a:rPr lang="en-US" sz="1400" dirty="0" smtClean="0"/>
            </a:br>
            <a:r>
              <a:rPr lang="en-US" sz="1400" dirty="0" smtClean="0"/>
              <a:t>enough to reach the big cloud, reset his Mc = 2 </a:t>
            </a:r>
            <a:r>
              <a:rPr lang="en-US" sz="1400" dirty="0" err="1" smtClean="0"/>
              <a:t>kts</a:t>
            </a:r>
            <a:r>
              <a:rPr lang="en-US" sz="1400" dirty="0" smtClean="0"/>
              <a:t> and continue cruising.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9" grpId="0"/>
      <p:bldP spid="31" grpId="0" animBg="1"/>
      <p:bldP spid="37" grpId="0" animBg="1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 Settings must be chosen carefully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74465" y="5943600"/>
            <a:ext cx="1265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Reichmann, p. 60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00727" y="1083727"/>
            <a:ext cx="6020879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While cruising, your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Current Mc Setting = </a:t>
            </a:r>
            <a:r>
              <a:rPr lang="en-US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Initial Climb Rate of Next Thermal</a:t>
            </a: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3520546"/>
            <a:ext cx="81629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7" y="3509259"/>
            <a:ext cx="81629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648" y="3509262"/>
            <a:ext cx="81629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531" y="3509265"/>
            <a:ext cx="81629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0528" y="3509267"/>
            <a:ext cx="81629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648" y="3520560"/>
            <a:ext cx="81629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9249" y="3520549"/>
            <a:ext cx="81629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799541" y="1789288"/>
            <a:ext cx="6034537" cy="7848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And, if you can, you should leave the thermal when</a:t>
            </a:r>
          </a:p>
          <a:p>
            <a:pPr algn="ctr"/>
            <a:r>
              <a:rPr lang="en-US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Current Climb Rate </a:t>
            </a:r>
            <a:r>
              <a:rPr lang="en-US" sz="2000" b="1" dirty="0" smtClean="0">
                <a:solidFill>
                  <a:schemeClr val="bg1"/>
                </a:solidFill>
              </a:rPr>
              <a:t>= Initial Climb Rate of Next Thermal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53250" y="6581001"/>
            <a:ext cx="1265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Reichmann, p. 61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0760" y="1160332"/>
            <a:ext cx="5791200" cy="5386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Speed Decrease Due to Wrong STF Choice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269067" y="5813776"/>
            <a:ext cx="4327395" cy="361246"/>
            <a:chOff x="2269067" y="5813776"/>
            <a:chExt cx="4327395" cy="361246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2269067" y="6084711"/>
              <a:ext cx="2810933" cy="1128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4989689" y="5994400"/>
              <a:ext cx="180622" cy="180622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47732" y="5813776"/>
              <a:ext cx="1448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B050"/>
                  </a:solidFill>
                </a:rPr>
                <a:t>&gt; 30% Increase</a:t>
              </a:r>
              <a:endParaRPr lang="en-US" sz="16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0" name="Oval 9"/>
          <p:cNvSpPr/>
          <p:nvPr/>
        </p:nvSpPr>
        <p:spPr>
          <a:xfrm>
            <a:off x="2195660" y="6011332"/>
            <a:ext cx="180622" cy="18062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285999" y="4871143"/>
            <a:ext cx="4074120" cy="361246"/>
            <a:chOff x="2269067" y="5813776"/>
            <a:chExt cx="4074120" cy="361246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2269067" y="6084711"/>
              <a:ext cx="2810933" cy="1128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4989689" y="5994400"/>
              <a:ext cx="180622" cy="180622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47732" y="5813776"/>
              <a:ext cx="11954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B050"/>
                  </a:solidFill>
                </a:rPr>
                <a:t>9% Increase</a:t>
              </a:r>
              <a:endParaRPr lang="en-US" sz="16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2212592" y="5068699"/>
            <a:ext cx="180622" cy="18062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269064" y="4012471"/>
            <a:ext cx="4232818" cy="338554"/>
            <a:chOff x="2269067" y="5909026"/>
            <a:chExt cx="4232818" cy="338554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2269067" y="6084711"/>
              <a:ext cx="2810933" cy="1128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4989689" y="5994400"/>
              <a:ext cx="180622" cy="180622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47732" y="5909026"/>
              <a:ext cx="13541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B050"/>
                  </a:solidFill>
                </a:rPr>
                <a:t>1.5% Increase</a:t>
              </a:r>
              <a:endParaRPr lang="en-US" sz="16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2195657" y="4114777"/>
            <a:ext cx="180622" cy="18062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246489" y="1343378"/>
            <a:ext cx="4639733" cy="1913466"/>
            <a:chOff x="2246489" y="1343378"/>
            <a:chExt cx="4639733" cy="1913466"/>
          </a:xfrm>
        </p:grpSpPr>
        <p:sp>
          <p:nvSpPr>
            <p:cNvPr id="24" name="Freeform 23"/>
            <p:cNvSpPr/>
            <p:nvPr/>
          </p:nvSpPr>
          <p:spPr>
            <a:xfrm>
              <a:off x="2246489" y="1343378"/>
              <a:ext cx="4639733" cy="1913466"/>
            </a:xfrm>
            <a:custGeom>
              <a:avLst/>
              <a:gdLst>
                <a:gd name="connsiteX0" fmla="*/ 4639733 w 4639733"/>
                <a:gd name="connsiteY0" fmla="*/ 0 h 4707466"/>
                <a:gd name="connsiteX1" fmla="*/ 0 w 4639733"/>
                <a:gd name="connsiteY1" fmla="*/ 56444 h 4707466"/>
                <a:gd name="connsiteX2" fmla="*/ 33867 w 4639733"/>
                <a:gd name="connsiteY2" fmla="*/ 4707466 h 4707466"/>
                <a:gd name="connsiteX3" fmla="*/ 4639733 w 4639733"/>
                <a:gd name="connsiteY3" fmla="*/ 0 h 4707466"/>
                <a:gd name="connsiteX0" fmla="*/ 4639733 w 4639733"/>
                <a:gd name="connsiteY0" fmla="*/ 0 h 4694766"/>
                <a:gd name="connsiteX1" fmla="*/ 0 w 4639733"/>
                <a:gd name="connsiteY1" fmla="*/ 56444 h 4694766"/>
                <a:gd name="connsiteX2" fmla="*/ 33867 w 4639733"/>
                <a:gd name="connsiteY2" fmla="*/ 4694766 h 4694766"/>
                <a:gd name="connsiteX3" fmla="*/ 4639733 w 4639733"/>
                <a:gd name="connsiteY3" fmla="*/ 0 h 4694766"/>
                <a:gd name="connsiteX0" fmla="*/ 4639733 w 4639733"/>
                <a:gd name="connsiteY0" fmla="*/ 0 h 4694766"/>
                <a:gd name="connsiteX1" fmla="*/ 0 w 4639733"/>
                <a:gd name="connsiteY1" fmla="*/ 56444 h 4694766"/>
                <a:gd name="connsiteX2" fmla="*/ 33867 w 4639733"/>
                <a:gd name="connsiteY2" fmla="*/ 4694766 h 4694766"/>
                <a:gd name="connsiteX3" fmla="*/ 4639733 w 4639733"/>
                <a:gd name="connsiteY3" fmla="*/ 0 h 4694766"/>
                <a:gd name="connsiteX0" fmla="*/ 4639733 w 4639733"/>
                <a:gd name="connsiteY0" fmla="*/ 0 h 4694766"/>
                <a:gd name="connsiteX1" fmla="*/ 0 w 4639733"/>
                <a:gd name="connsiteY1" fmla="*/ 56444 h 4694766"/>
                <a:gd name="connsiteX2" fmla="*/ 33867 w 4639733"/>
                <a:gd name="connsiteY2" fmla="*/ 4694766 h 4694766"/>
                <a:gd name="connsiteX3" fmla="*/ 2801761 w 4639733"/>
                <a:gd name="connsiteY3" fmla="*/ 1904647 h 4694766"/>
                <a:gd name="connsiteX4" fmla="*/ 4639733 w 4639733"/>
                <a:gd name="connsiteY4" fmla="*/ 0 h 4694766"/>
                <a:gd name="connsiteX0" fmla="*/ 4639733 w 4639733"/>
                <a:gd name="connsiteY0" fmla="*/ 0 h 1932516"/>
                <a:gd name="connsiteX1" fmla="*/ 0 w 4639733"/>
                <a:gd name="connsiteY1" fmla="*/ 56444 h 1932516"/>
                <a:gd name="connsiteX2" fmla="*/ 24342 w 4639733"/>
                <a:gd name="connsiteY2" fmla="*/ 1932516 h 1932516"/>
                <a:gd name="connsiteX3" fmla="*/ 2801761 w 4639733"/>
                <a:gd name="connsiteY3" fmla="*/ 1904647 h 1932516"/>
                <a:gd name="connsiteX4" fmla="*/ 4639733 w 4639733"/>
                <a:gd name="connsiteY4" fmla="*/ 0 h 1932516"/>
                <a:gd name="connsiteX0" fmla="*/ 4639733 w 4639733"/>
                <a:gd name="connsiteY0" fmla="*/ 0 h 1913466"/>
                <a:gd name="connsiteX1" fmla="*/ 0 w 4639733"/>
                <a:gd name="connsiteY1" fmla="*/ 56444 h 1913466"/>
                <a:gd name="connsiteX2" fmla="*/ 14817 w 4639733"/>
                <a:gd name="connsiteY2" fmla="*/ 1913466 h 1913466"/>
                <a:gd name="connsiteX3" fmla="*/ 2801761 w 4639733"/>
                <a:gd name="connsiteY3" fmla="*/ 1904647 h 1913466"/>
                <a:gd name="connsiteX4" fmla="*/ 4639733 w 4639733"/>
                <a:gd name="connsiteY4" fmla="*/ 0 h 1913466"/>
                <a:gd name="connsiteX0" fmla="*/ 4639733 w 4639733"/>
                <a:gd name="connsiteY0" fmla="*/ 0 h 1913466"/>
                <a:gd name="connsiteX1" fmla="*/ 0 w 4639733"/>
                <a:gd name="connsiteY1" fmla="*/ 56444 h 1913466"/>
                <a:gd name="connsiteX2" fmla="*/ 14817 w 4639733"/>
                <a:gd name="connsiteY2" fmla="*/ 1913466 h 1913466"/>
                <a:gd name="connsiteX3" fmla="*/ 2801761 w 4639733"/>
                <a:gd name="connsiteY3" fmla="*/ 1904647 h 1913466"/>
                <a:gd name="connsiteX4" fmla="*/ 4639733 w 4639733"/>
                <a:gd name="connsiteY4" fmla="*/ 0 h 191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39733" h="1913466">
                  <a:moveTo>
                    <a:pt x="4639733" y="0"/>
                  </a:moveTo>
                  <a:lnTo>
                    <a:pt x="0" y="56444"/>
                  </a:lnTo>
                  <a:lnTo>
                    <a:pt x="14817" y="1913466"/>
                  </a:lnTo>
                  <a:lnTo>
                    <a:pt x="2801761" y="1904647"/>
                  </a:lnTo>
                  <a:lnTo>
                    <a:pt x="4639733" y="0"/>
                  </a:lnTo>
                  <a:close/>
                </a:path>
              </a:pathLst>
            </a:custGeom>
            <a:solidFill>
              <a:srgbClr val="FF0000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343150" y="1647825"/>
              <a:ext cx="3577454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In practice, MC Settings &gt; 3 are rare.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190875" y="4717321"/>
            <a:ext cx="1962150" cy="550004"/>
            <a:chOff x="3190875" y="4717321"/>
            <a:chExt cx="1962150" cy="550004"/>
          </a:xfrm>
        </p:grpSpPr>
        <p:sp>
          <p:nvSpPr>
            <p:cNvPr id="28" name="Oval 27"/>
            <p:cNvSpPr/>
            <p:nvPr/>
          </p:nvSpPr>
          <p:spPr>
            <a:xfrm>
              <a:off x="3190875" y="5019675"/>
              <a:ext cx="1962150" cy="247650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80879" y="4717321"/>
              <a:ext cx="10360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tx2"/>
                  </a:solidFill>
                </a:rPr>
                <a:t>Weak Day</a:t>
              </a:r>
              <a:endParaRPr lang="en-US" sz="16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086225" y="3745771"/>
            <a:ext cx="1962150" cy="559529"/>
            <a:chOff x="3190875" y="4707796"/>
            <a:chExt cx="1962150" cy="559529"/>
          </a:xfrm>
        </p:grpSpPr>
        <p:sp>
          <p:nvSpPr>
            <p:cNvPr id="32" name="Oval 31"/>
            <p:cNvSpPr/>
            <p:nvPr/>
          </p:nvSpPr>
          <p:spPr>
            <a:xfrm>
              <a:off x="3190875" y="5019675"/>
              <a:ext cx="1962150" cy="247650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614204" y="4707796"/>
              <a:ext cx="1114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tx2"/>
                  </a:solidFill>
                </a:rPr>
                <a:t>Strong Day</a:t>
              </a:r>
              <a:endParaRPr lang="en-US" sz="1600" b="1" dirty="0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6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</a:rPr>
              <a:t>Maximizing Average Speed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600200"/>
            <a:ext cx="8449733" cy="492477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latin typeface="+mn-lt"/>
              </a:rPr>
              <a:t>Speed to Fly Errors Have a Small Effect on Average Cross Country Speed</a:t>
            </a:r>
          </a:p>
          <a:p>
            <a:pPr lvl="1" eaLnBrk="1" hangingPunct="1"/>
            <a:r>
              <a:rPr lang="en-US" sz="2400" dirty="0" smtClean="0">
                <a:solidFill>
                  <a:schemeClr val="hlink"/>
                </a:solidFill>
                <a:latin typeface="+mn-lt"/>
              </a:rPr>
              <a:t>Err on low side</a:t>
            </a:r>
          </a:p>
          <a:p>
            <a:pPr lvl="2" eaLnBrk="1" hangingPunct="1"/>
            <a:r>
              <a:rPr lang="en-US" sz="2000" dirty="0" smtClean="0">
                <a:solidFill>
                  <a:schemeClr val="hlink"/>
                </a:solidFill>
                <a:latin typeface="+mn-lt"/>
              </a:rPr>
              <a:t>Flatter glide ratio</a:t>
            </a:r>
          </a:p>
          <a:p>
            <a:pPr lvl="2" eaLnBrk="1" hangingPunct="1"/>
            <a:r>
              <a:rPr lang="en-US" sz="2000" dirty="0" smtClean="0">
                <a:solidFill>
                  <a:schemeClr val="hlink"/>
                </a:solidFill>
                <a:latin typeface="+mn-lt"/>
              </a:rPr>
              <a:t>Better chance of finding the next thermal</a:t>
            </a:r>
            <a:endParaRPr lang="en-US" sz="2000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It’s Better to Fly Too Fast in Lift Than Too Slow in Sink</a:t>
            </a:r>
            <a:r>
              <a:rPr lang="en-US" dirty="0" smtClean="0">
                <a:latin typeface="+mn-lt"/>
              </a:rPr>
              <a:t>!</a:t>
            </a:r>
            <a:endParaRPr lang="en-US" sz="2800" dirty="0" smtClean="0">
              <a:latin typeface="+mn-lt"/>
            </a:endParaRPr>
          </a:p>
          <a:p>
            <a:pPr eaLnBrk="1" hangingPunct="1"/>
            <a:r>
              <a:rPr lang="en-US" sz="2800" dirty="0" smtClean="0">
                <a:latin typeface="+mn-lt"/>
              </a:rPr>
              <a:t>Climb </a:t>
            </a:r>
            <a:r>
              <a:rPr lang="en-US" sz="2800" dirty="0" smtClean="0">
                <a:latin typeface="+mn-lt"/>
              </a:rPr>
              <a:t>Rate is Much More Important</a:t>
            </a:r>
          </a:p>
          <a:p>
            <a:pPr lvl="1" eaLnBrk="1" hangingPunct="1"/>
            <a:r>
              <a:rPr lang="en-US" sz="2400" dirty="0" smtClean="0">
                <a:solidFill>
                  <a:schemeClr val="hlink"/>
                </a:solidFill>
                <a:latin typeface="+mn-lt"/>
              </a:rPr>
              <a:t>Only circle in the strongest thermals</a:t>
            </a:r>
          </a:p>
          <a:p>
            <a:pPr lvl="1" eaLnBrk="1" hangingPunct="1"/>
            <a:r>
              <a:rPr lang="en-US" sz="2400" dirty="0" smtClean="0">
                <a:solidFill>
                  <a:schemeClr val="hlink"/>
                </a:solidFill>
                <a:latin typeface="+mn-lt"/>
              </a:rPr>
              <a:t>Get centered quickly</a:t>
            </a:r>
          </a:p>
          <a:p>
            <a:pPr lvl="1" eaLnBrk="1" hangingPunct="1"/>
            <a:r>
              <a:rPr lang="en-US" sz="2400" dirty="0" smtClean="0">
                <a:solidFill>
                  <a:schemeClr val="hlink"/>
                </a:solidFill>
                <a:latin typeface="+mn-lt"/>
              </a:rPr>
              <a:t>Leave when climb rate drops to the initial climb rate expected in the next thermal</a:t>
            </a:r>
            <a:endParaRPr lang="en-US" sz="240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Working Height Band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29264"/>
            <a:ext cx="8229600" cy="1447803"/>
          </a:xfrm>
        </p:spPr>
        <p:txBody>
          <a:bodyPr>
            <a:normAutofit fontScale="92500" lnSpcReduction="10000"/>
          </a:bodyPr>
          <a:lstStyle/>
          <a:p>
            <a:pPr marL="230188" indent="-230188"/>
            <a:r>
              <a:rPr lang="en-US" sz="2400" dirty="0" smtClean="0">
                <a:latin typeface="+mn-lt"/>
              </a:rPr>
              <a:t>The “Ideal Working Height Band” on a typical day is usually the top 50% to 60% of the Maximum Height of the Usable Lift</a:t>
            </a:r>
          </a:p>
          <a:p>
            <a:pPr marL="230188" indent="-230188"/>
            <a:r>
              <a:rPr lang="en-US" sz="2400" dirty="0" smtClean="0">
                <a:latin typeface="+mn-lt"/>
              </a:rPr>
              <a:t>Below this region, thermals are generally smaller, weaker, less organized and generally more difficult to center and climb.</a:t>
            </a:r>
            <a:endParaRPr lang="en-US" sz="2400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642" y="2968804"/>
            <a:ext cx="5202767" cy="364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64376" y="6203247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WWTM, p. 76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5678311" y="2994377"/>
            <a:ext cx="2878667" cy="3756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dirty="0" smtClean="0">
                <a:cs typeface="Times New Roman" pitchFamily="18" charset="0"/>
              </a:rPr>
              <a:t>Try to determine the lower end of the region before you start.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Be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aware that it may (probably will) change during the day.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517261"/>
            <a:ext cx="7955073" cy="417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315200" y="2791017"/>
            <a:ext cx="919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BGD, p. 102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Height Changes During the Day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14773"/>
            <a:ext cx="8229600" cy="1244605"/>
          </a:xfrm>
        </p:spPr>
        <p:txBody>
          <a:bodyPr>
            <a:normAutofit/>
          </a:bodyPr>
          <a:lstStyle/>
          <a:p>
            <a:r>
              <a:rPr lang="en-US" sz="2200" dirty="0" smtClean="0">
                <a:latin typeface="+mn-lt"/>
              </a:rPr>
              <a:t>The lower region will rise as the day progresses and then often rises again towards the end of the day.</a:t>
            </a:r>
          </a:p>
          <a:p>
            <a:r>
              <a:rPr lang="en-US" sz="2200" dirty="0" smtClean="0">
                <a:latin typeface="+mn-lt"/>
              </a:rPr>
              <a:t>It is not unusual for thermal strength to decrease towards the top.</a:t>
            </a:r>
            <a:endParaRPr lang="en-US" sz="2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Spread-out Raises the Height Band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07489" y="6440312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WWTM, p. 86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067" y="1413934"/>
            <a:ext cx="6582359" cy="310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0257" y="3104444"/>
            <a:ext cx="5301465" cy="319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5777" y="5068712"/>
            <a:ext cx="3138311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Lift will be within </a:t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>1000 feet of </a:t>
            </a:r>
            <a:r>
              <a:rPr lang="en-US" sz="2400" dirty="0" err="1" smtClean="0">
                <a:solidFill>
                  <a:srgbClr val="FFFFFF"/>
                </a:solidFill>
              </a:rPr>
              <a:t>C</a:t>
            </a:r>
            <a:r>
              <a:rPr lang="en-US" sz="2400" dirty="0" err="1" smtClean="0">
                <a:solidFill>
                  <a:srgbClr val="FFFFFF"/>
                </a:solidFill>
              </a:rPr>
              <a:t>loudbase</a:t>
            </a:r>
            <a:r>
              <a:rPr lang="en-US" sz="2400" dirty="0" smtClean="0">
                <a:solidFill>
                  <a:srgbClr val="FFFFFF"/>
                </a:solidFill>
              </a:rPr>
              <a:t> and often widespread.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7293" y="1196623"/>
            <a:ext cx="6523080" cy="560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561120" y="6382612"/>
            <a:ext cx="1129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ASME, p. 157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STF in the Height Band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600"/>
            <a:ext cx="9144000" cy="689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924800" y="6096000"/>
            <a:ext cx="919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BGD, p. 115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0444" y="3138315"/>
            <a:ext cx="4476044" cy="759178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Plan your flight path as far ahead as you can see.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5906" y="1356928"/>
            <a:ext cx="5698596" cy="526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160906" y="6146800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ASME, p. 45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 Your Search with the Wind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726" y="1108510"/>
            <a:ext cx="7048500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028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Joining a Gaggle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" name="Group 28"/>
          <p:cNvGrpSpPr/>
          <p:nvPr/>
        </p:nvGrpSpPr>
        <p:grpSpPr>
          <a:xfrm>
            <a:off x="4103419" y="1178012"/>
            <a:ext cx="386245" cy="729437"/>
            <a:chOff x="4010819" y="182562"/>
            <a:chExt cx="386245" cy="729437"/>
          </a:xfrm>
        </p:grpSpPr>
        <p:grpSp>
          <p:nvGrpSpPr>
            <p:cNvPr id="3" name="Group 19"/>
            <p:cNvGrpSpPr/>
            <p:nvPr/>
          </p:nvGrpSpPr>
          <p:grpSpPr>
            <a:xfrm rot="208451">
              <a:off x="4010819" y="182562"/>
              <a:ext cx="219075" cy="628654"/>
              <a:chOff x="1921669" y="290512"/>
              <a:chExt cx="219075" cy="628654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 rot="16200000" flipH="1">
                <a:off x="1675208" y="546499"/>
                <a:ext cx="628654" cy="11668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16200000" flipH="1">
                <a:off x="2056209" y="577453"/>
                <a:ext cx="142876" cy="2619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1921669" y="590551"/>
                <a:ext cx="204787" cy="3571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/>
            <p:cNvSpPr txBox="1"/>
            <p:nvPr/>
          </p:nvSpPr>
          <p:spPr>
            <a:xfrm>
              <a:off x="4133850" y="6350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1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30"/>
          <p:cNvGrpSpPr/>
          <p:nvPr/>
        </p:nvGrpSpPr>
        <p:grpSpPr>
          <a:xfrm>
            <a:off x="3144569" y="1101812"/>
            <a:ext cx="284645" cy="729437"/>
            <a:chOff x="3051969" y="106362"/>
            <a:chExt cx="284645" cy="729437"/>
          </a:xfrm>
        </p:grpSpPr>
        <p:grpSp>
          <p:nvGrpSpPr>
            <p:cNvPr id="6" name="Group 14"/>
            <p:cNvGrpSpPr/>
            <p:nvPr/>
          </p:nvGrpSpPr>
          <p:grpSpPr>
            <a:xfrm rot="1608854">
              <a:off x="3051969" y="106362"/>
              <a:ext cx="219075" cy="628654"/>
              <a:chOff x="1921669" y="290512"/>
              <a:chExt cx="219075" cy="628654"/>
            </a:xfrm>
          </p:grpSpPr>
          <p:cxnSp>
            <p:nvCxnSpPr>
              <p:cNvPr id="5" name="Straight Connector 4"/>
              <p:cNvCxnSpPr/>
              <p:nvPr/>
            </p:nvCxnSpPr>
            <p:spPr>
              <a:xfrm rot="16200000" flipH="1">
                <a:off x="1675208" y="546499"/>
                <a:ext cx="628654" cy="11668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16200000" flipH="1">
                <a:off x="2056209" y="577453"/>
                <a:ext cx="142876" cy="2619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1921669" y="590551"/>
                <a:ext cx="204787" cy="3571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3073400" y="5588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2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1210200" y="2481350"/>
            <a:ext cx="694534" cy="276999"/>
            <a:chOff x="1117600" y="1485900"/>
            <a:chExt cx="694534" cy="276999"/>
          </a:xfrm>
        </p:grpSpPr>
        <p:grpSp>
          <p:nvGrpSpPr>
            <p:cNvPr id="9" name="Group 15"/>
            <p:cNvGrpSpPr/>
            <p:nvPr/>
          </p:nvGrpSpPr>
          <p:grpSpPr>
            <a:xfrm rot="15230011">
              <a:off x="1388269" y="1312862"/>
              <a:ext cx="219075" cy="628654"/>
              <a:chOff x="1921669" y="290512"/>
              <a:chExt cx="219075" cy="628654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rot="16200000" flipH="1">
                <a:off x="1675208" y="546499"/>
                <a:ext cx="628654" cy="11668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16200000" flipH="1">
                <a:off x="2056209" y="577453"/>
                <a:ext cx="142876" cy="26194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1921669" y="590551"/>
                <a:ext cx="204787" cy="3571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/>
            <p:cNvSpPr txBox="1"/>
            <p:nvPr/>
          </p:nvSpPr>
          <p:spPr>
            <a:xfrm>
              <a:off x="1117600" y="14859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</a:rPr>
                <a:t>2</a:t>
              </a:r>
              <a:endParaRPr lang="en-US" sz="12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0" name="Group 34"/>
          <p:cNvGrpSpPr/>
          <p:nvPr/>
        </p:nvGrpSpPr>
        <p:grpSpPr>
          <a:xfrm rot="20357255">
            <a:off x="1927750" y="2841712"/>
            <a:ext cx="470694" cy="678637"/>
            <a:chOff x="1574800" y="1744662"/>
            <a:chExt cx="470694" cy="678637"/>
          </a:xfrm>
        </p:grpSpPr>
        <p:grpSp>
          <p:nvGrpSpPr>
            <p:cNvPr id="12" name="Group 23"/>
            <p:cNvGrpSpPr/>
            <p:nvPr/>
          </p:nvGrpSpPr>
          <p:grpSpPr>
            <a:xfrm rot="12734707">
              <a:off x="1826419" y="1744662"/>
              <a:ext cx="219075" cy="628654"/>
              <a:chOff x="1921669" y="290512"/>
              <a:chExt cx="219075" cy="628654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 rot="16200000" flipH="1">
                <a:off x="1675208" y="546499"/>
                <a:ext cx="628654" cy="11668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16200000" flipH="1">
                <a:off x="2056209" y="577453"/>
                <a:ext cx="142876" cy="26194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V="1">
                <a:off x="1921669" y="590551"/>
                <a:ext cx="204787" cy="3571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 rot="1242745">
              <a:off x="1574800" y="21463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</a:rPr>
                <a:t>3</a:t>
              </a:r>
              <a:endParaRPr lang="en-US" sz="12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3" name="Group 35"/>
          <p:cNvGrpSpPr/>
          <p:nvPr/>
        </p:nvGrpSpPr>
        <p:grpSpPr>
          <a:xfrm rot="19768200">
            <a:off x="2064762" y="869698"/>
            <a:ext cx="323359" cy="663799"/>
            <a:chOff x="3051966" y="106363"/>
            <a:chExt cx="323359" cy="663799"/>
          </a:xfrm>
        </p:grpSpPr>
        <p:grpSp>
          <p:nvGrpSpPr>
            <p:cNvPr id="14" name="Group 14"/>
            <p:cNvGrpSpPr/>
            <p:nvPr/>
          </p:nvGrpSpPr>
          <p:grpSpPr>
            <a:xfrm rot="1608854">
              <a:off x="3051966" y="106363"/>
              <a:ext cx="219078" cy="628654"/>
              <a:chOff x="1921666" y="290512"/>
              <a:chExt cx="219078" cy="628654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 rot="16200000" flipH="1">
                <a:off x="1675208" y="546499"/>
                <a:ext cx="628654" cy="11668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16200000" flipH="1">
                <a:off x="2056209" y="577453"/>
                <a:ext cx="142876" cy="2619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1921666" y="590548"/>
                <a:ext cx="204787" cy="3571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 rot="1831800">
              <a:off x="3112111" y="49316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3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41"/>
          <p:cNvGrpSpPr/>
          <p:nvPr/>
        </p:nvGrpSpPr>
        <p:grpSpPr>
          <a:xfrm rot="16745187">
            <a:off x="1080934" y="1554681"/>
            <a:ext cx="389119" cy="679996"/>
            <a:chOff x="2881925" y="55020"/>
            <a:chExt cx="389119" cy="679996"/>
          </a:xfrm>
        </p:grpSpPr>
        <p:grpSp>
          <p:nvGrpSpPr>
            <p:cNvPr id="16" name="Group 14"/>
            <p:cNvGrpSpPr/>
            <p:nvPr/>
          </p:nvGrpSpPr>
          <p:grpSpPr>
            <a:xfrm rot="1608854">
              <a:off x="3051969" y="106362"/>
              <a:ext cx="219075" cy="628654"/>
              <a:chOff x="1921669" y="290512"/>
              <a:chExt cx="219075" cy="628654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 rot="16200000" flipH="1">
                <a:off x="1675208" y="546499"/>
                <a:ext cx="628654" cy="11668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16200000" flipH="1">
                <a:off x="2056209" y="577453"/>
                <a:ext cx="142876" cy="2619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1921669" y="590551"/>
                <a:ext cx="204787" cy="3571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/>
            <p:cNvSpPr txBox="1"/>
            <p:nvPr/>
          </p:nvSpPr>
          <p:spPr>
            <a:xfrm rot="4854813">
              <a:off x="2888818" y="4812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4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47"/>
          <p:cNvGrpSpPr/>
          <p:nvPr/>
        </p:nvGrpSpPr>
        <p:grpSpPr>
          <a:xfrm rot="12580149">
            <a:off x="1323152" y="2625310"/>
            <a:ext cx="361651" cy="630890"/>
            <a:chOff x="2909393" y="104126"/>
            <a:chExt cx="361651" cy="630890"/>
          </a:xfrm>
        </p:grpSpPr>
        <p:grpSp>
          <p:nvGrpSpPr>
            <p:cNvPr id="24" name="Group 14"/>
            <p:cNvGrpSpPr/>
            <p:nvPr/>
          </p:nvGrpSpPr>
          <p:grpSpPr>
            <a:xfrm rot="1608854">
              <a:off x="3051969" y="106362"/>
              <a:ext cx="219075" cy="628654"/>
              <a:chOff x="1921669" y="290512"/>
              <a:chExt cx="219075" cy="628654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 rot="16200000" flipH="1">
                <a:off x="1675208" y="546499"/>
                <a:ext cx="628654" cy="11668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16200000" flipH="1">
                <a:off x="2056209" y="577453"/>
                <a:ext cx="142876" cy="2619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1921669" y="590551"/>
                <a:ext cx="204787" cy="3571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/>
            <p:cNvSpPr txBox="1"/>
            <p:nvPr/>
          </p:nvSpPr>
          <p:spPr>
            <a:xfrm rot="9019851">
              <a:off x="2909393" y="10412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5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53"/>
          <p:cNvGrpSpPr/>
          <p:nvPr/>
        </p:nvGrpSpPr>
        <p:grpSpPr>
          <a:xfrm rot="7521087">
            <a:off x="2581571" y="2664828"/>
            <a:ext cx="400157" cy="689836"/>
            <a:chOff x="3051969" y="45180"/>
            <a:chExt cx="400157" cy="689836"/>
          </a:xfrm>
        </p:grpSpPr>
        <p:grpSp>
          <p:nvGrpSpPr>
            <p:cNvPr id="31" name="Group 14"/>
            <p:cNvGrpSpPr/>
            <p:nvPr/>
          </p:nvGrpSpPr>
          <p:grpSpPr>
            <a:xfrm rot="1608854">
              <a:off x="3051969" y="106362"/>
              <a:ext cx="219075" cy="628654"/>
              <a:chOff x="1921669" y="290512"/>
              <a:chExt cx="219075" cy="628654"/>
            </a:xfrm>
          </p:grpSpPr>
          <p:cxnSp>
            <p:nvCxnSpPr>
              <p:cNvPr id="57" name="Straight Connector 56"/>
              <p:cNvCxnSpPr/>
              <p:nvPr/>
            </p:nvCxnSpPr>
            <p:spPr>
              <a:xfrm rot="16200000" flipH="1">
                <a:off x="1675208" y="546499"/>
                <a:ext cx="628654" cy="11668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 flipH="1">
                <a:off x="2056209" y="577453"/>
                <a:ext cx="142876" cy="2619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1921669" y="590551"/>
                <a:ext cx="204787" cy="3571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TextBox 55"/>
            <p:cNvSpPr txBox="1"/>
            <p:nvPr/>
          </p:nvSpPr>
          <p:spPr>
            <a:xfrm rot="13916714">
              <a:off x="3182020" y="3828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6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888" name="Group 59"/>
          <p:cNvGrpSpPr/>
          <p:nvPr/>
        </p:nvGrpSpPr>
        <p:grpSpPr>
          <a:xfrm rot="16200000">
            <a:off x="2896533" y="2244969"/>
            <a:ext cx="348689" cy="690795"/>
            <a:chOff x="1826417" y="1744662"/>
            <a:chExt cx="348689" cy="690795"/>
          </a:xfrm>
        </p:grpSpPr>
        <p:grpSp>
          <p:nvGrpSpPr>
            <p:cNvPr id="37889" name="Group 23"/>
            <p:cNvGrpSpPr/>
            <p:nvPr/>
          </p:nvGrpSpPr>
          <p:grpSpPr>
            <a:xfrm rot="12734707">
              <a:off x="1826417" y="1744662"/>
              <a:ext cx="219075" cy="628654"/>
              <a:chOff x="1921669" y="290512"/>
              <a:chExt cx="219075" cy="628654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 rot="16200000" flipH="1">
                <a:off x="1675208" y="546499"/>
                <a:ext cx="628654" cy="11668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16200000" flipH="1">
                <a:off x="2056209" y="577453"/>
                <a:ext cx="142876" cy="26194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V="1">
                <a:off x="1921669" y="590551"/>
                <a:ext cx="204787" cy="3571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/>
            <p:cNvSpPr txBox="1"/>
            <p:nvPr/>
          </p:nvSpPr>
          <p:spPr>
            <a:xfrm rot="5400000">
              <a:off x="1905000" y="216535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</a:rPr>
                <a:t>4</a:t>
              </a:r>
              <a:endParaRPr lang="en-US" sz="12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7891" name="Group 65"/>
          <p:cNvGrpSpPr/>
          <p:nvPr/>
        </p:nvGrpSpPr>
        <p:grpSpPr>
          <a:xfrm rot="12722199">
            <a:off x="2810402" y="1603464"/>
            <a:ext cx="470691" cy="678637"/>
            <a:chOff x="1574801" y="1744662"/>
            <a:chExt cx="470691" cy="678637"/>
          </a:xfrm>
        </p:grpSpPr>
        <p:grpSp>
          <p:nvGrpSpPr>
            <p:cNvPr id="37892" name="Group 23"/>
            <p:cNvGrpSpPr/>
            <p:nvPr/>
          </p:nvGrpSpPr>
          <p:grpSpPr>
            <a:xfrm rot="12734707">
              <a:off x="1826417" y="1744662"/>
              <a:ext cx="219075" cy="628654"/>
              <a:chOff x="1921669" y="290512"/>
              <a:chExt cx="219075" cy="628654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 rot="16200000" flipH="1">
                <a:off x="1675208" y="546499"/>
                <a:ext cx="628654" cy="11668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16200000" flipH="1">
                <a:off x="2056209" y="577453"/>
                <a:ext cx="142876" cy="26194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V="1">
                <a:off x="1921669" y="590551"/>
                <a:ext cx="204787" cy="3571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TextBox 67"/>
            <p:cNvSpPr txBox="1"/>
            <p:nvPr/>
          </p:nvSpPr>
          <p:spPr>
            <a:xfrm rot="8877801">
              <a:off x="1574801" y="21463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</a:rPr>
                <a:t>5</a:t>
              </a:r>
              <a:endParaRPr lang="en-US" sz="12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7893" name="Group 71"/>
          <p:cNvGrpSpPr/>
          <p:nvPr/>
        </p:nvGrpSpPr>
        <p:grpSpPr>
          <a:xfrm rot="8853972">
            <a:off x="1902917" y="1201752"/>
            <a:ext cx="305317" cy="737383"/>
            <a:chOff x="1826417" y="1744662"/>
            <a:chExt cx="305317" cy="737383"/>
          </a:xfrm>
        </p:grpSpPr>
        <p:grpSp>
          <p:nvGrpSpPr>
            <p:cNvPr id="37894" name="Group 23"/>
            <p:cNvGrpSpPr/>
            <p:nvPr/>
          </p:nvGrpSpPr>
          <p:grpSpPr>
            <a:xfrm rot="12734707">
              <a:off x="1826417" y="1744662"/>
              <a:ext cx="219075" cy="628654"/>
              <a:chOff x="1921669" y="290512"/>
              <a:chExt cx="219075" cy="628654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 rot="16200000" flipH="1">
                <a:off x="1675208" y="546499"/>
                <a:ext cx="628654" cy="11668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16200000" flipH="1">
                <a:off x="2056209" y="577453"/>
                <a:ext cx="142876" cy="26194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V="1">
                <a:off x="1921669" y="590551"/>
                <a:ext cx="204787" cy="3571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TextBox 73"/>
            <p:cNvSpPr txBox="1"/>
            <p:nvPr/>
          </p:nvSpPr>
          <p:spPr>
            <a:xfrm rot="12746028">
              <a:off x="1868520" y="220504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</a:rPr>
                <a:t>6</a:t>
              </a:r>
              <a:endParaRPr lang="en-US" sz="12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7895" name="Group 77"/>
          <p:cNvGrpSpPr/>
          <p:nvPr/>
        </p:nvGrpSpPr>
        <p:grpSpPr>
          <a:xfrm rot="3215648">
            <a:off x="1274558" y="1729820"/>
            <a:ext cx="701427" cy="263214"/>
            <a:chOff x="1110707" y="1492793"/>
            <a:chExt cx="701427" cy="263214"/>
          </a:xfrm>
        </p:grpSpPr>
        <p:grpSp>
          <p:nvGrpSpPr>
            <p:cNvPr id="37896" name="Group 15"/>
            <p:cNvGrpSpPr/>
            <p:nvPr/>
          </p:nvGrpSpPr>
          <p:grpSpPr>
            <a:xfrm rot="15230011">
              <a:off x="1388269" y="1312864"/>
              <a:ext cx="219075" cy="628654"/>
              <a:chOff x="1921669" y="290512"/>
              <a:chExt cx="219075" cy="628654"/>
            </a:xfrm>
          </p:grpSpPr>
          <p:cxnSp>
            <p:nvCxnSpPr>
              <p:cNvPr id="81" name="Straight Connector 80"/>
              <p:cNvCxnSpPr/>
              <p:nvPr/>
            </p:nvCxnSpPr>
            <p:spPr>
              <a:xfrm rot="16200000" flipH="1">
                <a:off x="1675208" y="546499"/>
                <a:ext cx="628654" cy="11668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rot="16200000" flipH="1">
                <a:off x="2056209" y="577453"/>
                <a:ext cx="142876" cy="26194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1921669" y="590551"/>
                <a:ext cx="204787" cy="3571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79"/>
            <p:cNvSpPr txBox="1"/>
            <p:nvPr/>
          </p:nvSpPr>
          <p:spPr>
            <a:xfrm rot="18384352">
              <a:off x="1117600" y="14859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</a:rPr>
                <a:t>1</a:t>
              </a:r>
              <a:endParaRPr lang="en-US" sz="1200" dirty="0">
                <a:solidFill>
                  <a:srgbClr val="00B050"/>
                </a:solidFill>
              </a:endParaRPr>
            </a:p>
          </p:txBody>
        </p:sp>
      </p:grpSp>
      <p:sp>
        <p:nvSpPr>
          <p:cNvPr id="84" name="Oval 83"/>
          <p:cNvSpPr/>
          <p:nvPr/>
        </p:nvSpPr>
        <p:spPr>
          <a:xfrm>
            <a:off x="6053133" y="1322828"/>
            <a:ext cx="2043289" cy="18852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897" name="Group 84"/>
          <p:cNvGrpSpPr/>
          <p:nvPr/>
        </p:nvGrpSpPr>
        <p:grpSpPr>
          <a:xfrm rot="1028015">
            <a:off x="4187027" y="4574382"/>
            <a:ext cx="386243" cy="729437"/>
            <a:chOff x="4010821" y="182562"/>
            <a:chExt cx="386243" cy="729437"/>
          </a:xfrm>
        </p:grpSpPr>
        <p:grpSp>
          <p:nvGrpSpPr>
            <p:cNvPr id="37898" name="Group 19"/>
            <p:cNvGrpSpPr/>
            <p:nvPr/>
          </p:nvGrpSpPr>
          <p:grpSpPr>
            <a:xfrm rot="208451">
              <a:off x="4010821" y="182562"/>
              <a:ext cx="219075" cy="628654"/>
              <a:chOff x="1921669" y="290512"/>
              <a:chExt cx="219075" cy="628654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 rot="16200000" flipH="1">
                <a:off x="1675208" y="546499"/>
                <a:ext cx="628654" cy="11668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rot="16200000" flipH="1">
                <a:off x="2056209" y="577453"/>
                <a:ext cx="142876" cy="2619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flipV="1">
                <a:off x="1921669" y="590551"/>
                <a:ext cx="204787" cy="3571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TextBox 86"/>
            <p:cNvSpPr txBox="1"/>
            <p:nvPr/>
          </p:nvSpPr>
          <p:spPr>
            <a:xfrm rot="20571985">
              <a:off x="4133850" y="6350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1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899" name="Group 90"/>
          <p:cNvGrpSpPr/>
          <p:nvPr/>
        </p:nvGrpSpPr>
        <p:grpSpPr>
          <a:xfrm rot="18259551">
            <a:off x="2877178" y="4204860"/>
            <a:ext cx="711915" cy="744708"/>
            <a:chOff x="3051969" y="-9692"/>
            <a:chExt cx="711915" cy="744708"/>
          </a:xfrm>
        </p:grpSpPr>
        <p:grpSp>
          <p:nvGrpSpPr>
            <p:cNvPr id="37900" name="Group 14"/>
            <p:cNvGrpSpPr/>
            <p:nvPr/>
          </p:nvGrpSpPr>
          <p:grpSpPr>
            <a:xfrm rot="1608854">
              <a:off x="3051969" y="106362"/>
              <a:ext cx="219075" cy="628654"/>
              <a:chOff x="1921669" y="290512"/>
              <a:chExt cx="219075" cy="628654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 rot="16200000" flipH="1">
                <a:off x="1675208" y="546499"/>
                <a:ext cx="628654" cy="11668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rot="16200000" flipH="1">
                <a:off x="2056209" y="577453"/>
                <a:ext cx="142876" cy="2619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V="1">
                <a:off x="1921669" y="590551"/>
                <a:ext cx="204787" cy="3571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TextBox 92"/>
            <p:cNvSpPr txBox="1"/>
            <p:nvPr/>
          </p:nvSpPr>
          <p:spPr>
            <a:xfrm rot="3340449">
              <a:off x="3493778" y="-1658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2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901" name="Group 96"/>
          <p:cNvGrpSpPr/>
          <p:nvPr/>
        </p:nvGrpSpPr>
        <p:grpSpPr>
          <a:xfrm rot="2462899">
            <a:off x="989611" y="4679806"/>
            <a:ext cx="829868" cy="307102"/>
            <a:chOff x="982266" y="1517655"/>
            <a:chExt cx="829868" cy="307102"/>
          </a:xfrm>
        </p:grpSpPr>
        <p:grpSp>
          <p:nvGrpSpPr>
            <p:cNvPr id="37902" name="Group 15"/>
            <p:cNvGrpSpPr/>
            <p:nvPr/>
          </p:nvGrpSpPr>
          <p:grpSpPr>
            <a:xfrm rot="15230011">
              <a:off x="1388269" y="1312866"/>
              <a:ext cx="219075" cy="628654"/>
              <a:chOff x="1921669" y="290512"/>
              <a:chExt cx="219075" cy="628654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 rot="16200000" flipH="1">
                <a:off x="1675208" y="546499"/>
                <a:ext cx="628654" cy="11668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rot="16200000" flipH="1">
                <a:off x="2056209" y="577453"/>
                <a:ext cx="142876" cy="26194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flipV="1">
                <a:off x="1921669" y="590551"/>
                <a:ext cx="204787" cy="3571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9" name="TextBox 98"/>
            <p:cNvSpPr txBox="1"/>
            <p:nvPr/>
          </p:nvSpPr>
          <p:spPr>
            <a:xfrm rot="19137101">
              <a:off x="982266" y="1547758"/>
              <a:ext cx="3371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</a:rPr>
                <a:t>1</a:t>
              </a:r>
              <a:endParaRPr lang="en-US" sz="12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7903" name="Group 102"/>
          <p:cNvGrpSpPr/>
          <p:nvPr/>
        </p:nvGrpSpPr>
        <p:grpSpPr>
          <a:xfrm rot="13703002">
            <a:off x="2057564" y="5106175"/>
            <a:ext cx="740614" cy="336086"/>
            <a:chOff x="1071520" y="1400642"/>
            <a:chExt cx="740614" cy="336086"/>
          </a:xfrm>
        </p:grpSpPr>
        <p:grpSp>
          <p:nvGrpSpPr>
            <p:cNvPr id="37904" name="Group 15"/>
            <p:cNvGrpSpPr/>
            <p:nvPr/>
          </p:nvGrpSpPr>
          <p:grpSpPr>
            <a:xfrm rot="15230011">
              <a:off x="1388269" y="1312864"/>
              <a:ext cx="219075" cy="628654"/>
              <a:chOff x="1921669" y="290512"/>
              <a:chExt cx="219075" cy="628654"/>
            </a:xfrm>
          </p:grpSpPr>
          <p:cxnSp>
            <p:nvCxnSpPr>
              <p:cNvPr id="106" name="Straight Connector 105"/>
              <p:cNvCxnSpPr/>
              <p:nvPr/>
            </p:nvCxnSpPr>
            <p:spPr>
              <a:xfrm rot="16200000" flipH="1">
                <a:off x="1675208" y="546499"/>
                <a:ext cx="628654" cy="11668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rot="16200000" flipH="1">
                <a:off x="2056209" y="577453"/>
                <a:ext cx="142876" cy="26194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flipV="1">
                <a:off x="1921669" y="590551"/>
                <a:ext cx="204787" cy="3571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TextBox 104"/>
            <p:cNvSpPr txBox="1"/>
            <p:nvPr/>
          </p:nvSpPr>
          <p:spPr>
            <a:xfrm rot="7896998">
              <a:off x="1078413" y="139374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</a:rPr>
                <a:t>3</a:t>
              </a:r>
              <a:endParaRPr lang="en-US" sz="12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4978546" y="3787803"/>
            <a:ext cx="3725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/>
            <a:r>
              <a:rPr lang="en-US" dirty="0" smtClean="0"/>
              <a:t>(a) 	Always join outside their circle and only move in when on the opposite side.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4968897" y="4796753"/>
            <a:ext cx="3677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/>
            <a:r>
              <a:rPr lang="en-US" dirty="0" smtClean="0"/>
              <a:t>(b) 	Never join by cutting across another pilot’s circle </a:t>
            </a:r>
            <a:br>
              <a:rPr lang="en-US" dirty="0" smtClean="0"/>
            </a:br>
            <a:r>
              <a:rPr lang="en-US" dirty="0" smtClean="0"/>
              <a:t>or pulling up into the circle.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4980471" y="5769053"/>
            <a:ext cx="3874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/>
            <a:r>
              <a:rPr lang="en-US" dirty="0" smtClean="0"/>
              <a:t>(c) 	Always circle in the same direction as any nearby glider to make joining each other safe and simple.</a:t>
            </a:r>
            <a:endParaRPr lang="en-US" dirty="0"/>
          </a:p>
        </p:txBody>
      </p:sp>
      <p:grpSp>
        <p:nvGrpSpPr>
          <p:cNvPr id="37905" name="Group 117"/>
          <p:cNvGrpSpPr/>
          <p:nvPr/>
        </p:nvGrpSpPr>
        <p:grpSpPr>
          <a:xfrm>
            <a:off x="2433414" y="3932245"/>
            <a:ext cx="428602" cy="841060"/>
            <a:chOff x="2433414" y="3932245"/>
            <a:chExt cx="428602" cy="841060"/>
          </a:xfrm>
        </p:grpSpPr>
        <p:grpSp>
          <p:nvGrpSpPr>
            <p:cNvPr id="37906" name="Group 14"/>
            <p:cNvGrpSpPr/>
            <p:nvPr/>
          </p:nvGrpSpPr>
          <p:grpSpPr>
            <a:xfrm rot="1789105">
              <a:off x="2644621" y="4144651"/>
              <a:ext cx="217395" cy="628654"/>
              <a:chOff x="1921669" y="290512"/>
              <a:chExt cx="219075" cy="628654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 rot="16200000" flipH="1">
                <a:off x="1675208" y="546499"/>
                <a:ext cx="628654" cy="11668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rot="16200000" flipH="1">
                <a:off x="2056209" y="577453"/>
                <a:ext cx="142876" cy="2619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V="1">
                <a:off x="1921669" y="590551"/>
                <a:ext cx="204787" cy="3571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4" name="TextBox 113"/>
            <p:cNvSpPr txBox="1"/>
            <p:nvPr/>
          </p:nvSpPr>
          <p:spPr>
            <a:xfrm rot="21421525">
              <a:off x="2433414" y="3932245"/>
              <a:ext cx="2665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3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907" name="Group 118"/>
          <p:cNvGrpSpPr/>
          <p:nvPr/>
        </p:nvGrpSpPr>
        <p:grpSpPr>
          <a:xfrm rot="17541541">
            <a:off x="1408118" y="5330103"/>
            <a:ext cx="854147" cy="346373"/>
            <a:chOff x="1044458" y="1390357"/>
            <a:chExt cx="767676" cy="346373"/>
          </a:xfrm>
        </p:grpSpPr>
        <p:grpSp>
          <p:nvGrpSpPr>
            <p:cNvPr id="37908" name="Group 15"/>
            <p:cNvGrpSpPr/>
            <p:nvPr/>
          </p:nvGrpSpPr>
          <p:grpSpPr>
            <a:xfrm rot="15230011">
              <a:off x="1388269" y="1312866"/>
              <a:ext cx="219075" cy="628654"/>
              <a:chOff x="1921669" y="290512"/>
              <a:chExt cx="219075" cy="628654"/>
            </a:xfrm>
          </p:grpSpPr>
          <p:cxnSp>
            <p:nvCxnSpPr>
              <p:cNvPr id="122" name="Straight Connector 121"/>
              <p:cNvCxnSpPr/>
              <p:nvPr/>
            </p:nvCxnSpPr>
            <p:spPr>
              <a:xfrm rot="16200000" flipH="1">
                <a:off x="1675208" y="546499"/>
                <a:ext cx="628654" cy="11668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rot="16200000" flipH="1">
                <a:off x="2056209" y="577453"/>
                <a:ext cx="142876" cy="26194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V="1">
                <a:off x="1921669" y="590551"/>
                <a:ext cx="204787" cy="3571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TextBox 120"/>
            <p:cNvSpPr txBox="1"/>
            <p:nvPr/>
          </p:nvSpPr>
          <p:spPr>
            <a:xfrm rot="3828413">
              <a:off x="1010603" y="1424212"/>
              <a:ext cx="344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</a:rPr>
                <a:t>2</a:t>
              </a:r>
              <a:endParaRPr lang="en-US" sz="1200" dirty="0">
                <a:solidFill>
                  <a:srgbClr val="00B05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7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378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0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000"/>
                            </p:stCondLst>
                            <p:childTnLst>
                              <p:par>
                                <p:cTn id="16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4" grpId="1" animBg="1"/>
      <p:bldP spid="109" grpId="0"/>
      <p:bldP spid="109" grpId="1"/>
      <p:bldP spid="109" grpId="2"/>
      <p:bldP spid="110" grpId="0"/>
      <p:bldP spid="110" grpId="1"/>
      <p:bldP spid="110" grpId="2"/>
      <p:bldP spid="111" grpId="0"/>
      <p:bldP spid="111" grpId="1"/>
      <p:bldP spid="111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823" y="1461911"/>
            <a:ext cx="3611563" cy="5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000022" y="6158089"/>
            <a:ext cx="919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BGD, p. 116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“Commit” to Searching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67200" y="2469454"/>
            <a:ext cx="4419600" cy="4123262"/>
          </a:xfrm>
        </p:spPr>
        <p:txBody>
          <a:bodyPr>
            <a:normAutofit/>
          </a:bodyPr>
          <a:lstStyle/>
          <a:p>
            <a:pPr marL="230188" indent="-230188"/>
            <a:r>
              <a:rPr lang="en-US" sz="2400" dirty="0" smtClean="0"/>
              <a:t>Commit to flying through the most likely areas of lift under clouds even though you may encounter sink along the way.  (green path)</a:t>
            </a:r>
            <a:br>
              <a:rPr lang="en-US" sz="2400" dirty="0" smtClean="0"/>
            </a:br>
            <a:endParaRPr lang="en-US" sz="2400" dirty="0" smtClean="0"/>
          </a:p>
          <a:p>
            <a:pPr marL="230188" indent="-230188"/>
            <a:r>
              <a:rPr lang="en-US" sz="2400" dirty="0" smtClean="0"/>
              <a:t>Don’t shy away from clouds with sink. (red path)</a:t>
            </a:r>
          </a:p>
          <a:p>
            <a:pPr marL="230188" indent="-230188"/>
            <a:r>
              <a:rPr lang="en-US" sz="2400" dirty="0" smtClean="0"/>
              <a:t>Sink is to be expected and is usually a sign that lift is nearby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9515" y="2861701"/>
            <a:ext cx="5113867" cy="383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056" y="1262186"/>
            <a:ext cx="5123615" cy="1893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903139" y="6581001"/>
            <a:ext cx="12971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ASME, p. 150-151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Cost of Deviations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8044" y="2074338"/>
            <a:ext cx="3533423" cy="1538111"/>
          </a:xfrm>
        </p:spPr>
        <p:txBody>
          <a:bodyPr>
            <a:normAutofit/>
          </a:bodyPr>
          <a:lstStyle/>
          <a:p>
            <a:pPr marL="230188" indent="-230188"/>
            <a:r>
              <a:rPr lang="en-US" sz="2000" dirty="0" smtClean="0"/>
              <a:t>Deviations are necessary</a:t>
            </a:r>
          </a:p>
          <a:p>
            <a:pPr marL="230188" indent="-230188"/>
            <a:r>
              <a:rPr lang="en-US" sz="2000" dirty="0" smtClean="0"/>
              <a:t>Be conscious of the </a:t>
            </a:r>
            <a:r>
              <a:rPr lang="en-US" sz="2000" b="1" dirty="0" smtClean="0"/>
              <a:t>angle</a:t>
            </a:r>
            <a:r>
              <a:rPr lang="en-US" sz="2000" dirty="0" smtClean="0"/>
              <a:t> of the deviation.</a:t>
            </a:r>
          </a:p>
          <a:p>
            <a:pPr marL="230188" indent="-230188"/>
            <a:r>
              <a:rPr lang="en-US" sz="2000" dirty="0" smtClean="0"/>
              <a:t>Small angles are okay.</a:t>
            </a:r>
            <a:endParaRPr lang="en-US" sz="2000" dirty="0"/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152398" y="3524973"/>
            <a:ext cx="3640669" cy="3349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Larger angles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rapidly increase the penalty for the deviation.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aseline="0" dirty="0" smtClean="0">
                <a:latin typeface="Times New Roman" pitchFamily="18" charset="0"/>
                <a:cs typeface="Times New Roman" pitchFamily="18" charset="0"/>
              </a:rPr>
              <a:t>Deviate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for:</a:t>
            </a:r>
          </a:p>
          <a:p>
            <a:pPr marL="393700" lvl="1" indent="-168275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Expected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Higher Rates of Climb</a:t>
            </a:r>
          </a:p>
          <a:p>
            <a:pPr marL="393700" lvl="1" indent="-168275">
              <a:spcBef>
                <a:spcPct val="20000"/>
              </a:spcBef>
              <a:buFont typeface="Arial" pitchFamily="34" charset="0"/>
              <a:buChar char="•"/>
            </a:pPr>
            <a:r>
              <a:rPr lang="en-US" noProof="0" dirty="0" smtClean="0">
                <a:latin typeface="Times New Roman" pitchFamily="18" charset="0"/>
                <a:cs typeface="Times New Roman" pitchFamily="18" charset="0"/>
              </a:rPr>
              <a:t>For “Cloud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noProof="0" dirty="0" err="1" smtClean="0">
                <a:latin typeface="Times New Roman" pitchFamily="18" charset="0"/>
                <a:cs typeface="Times New Roman" pitchFamily="18" charset="0"/>
              </a:rPr>
              <a:t>ields</a:t>
            </a:r>
            <a:r>
              <a:rPr lang="en-US" noProof="0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393700" lvl="1" indent="-168275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For “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b="0" i="0" u="none" strike="noStrike" kern="120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loudstreets</a:t>
            </a:r>
            <a:r>
              <a:rPr kumimoji="0" lang="en-US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23838" lvl="1" indent="-223838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Deviations Greater</a:t>
            </a:r>
            <a:r>
              <a:rPr kumimoji="0" lang="en-US" sz="20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than 30 degrees are for </a:t>
            </a:r>
            <a:r>
              <a:rPr kumimoji="0" lang="en-US" sz="20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emergencies</a:t>
            </a:r>
            <a:r>
              <a:rPr kumimoji="0" lang="en-US" sz="20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or for </a:t>
            </a:r>
            <a:r>
              <a:rPr kumimoji="0" lang="en-US" sz="20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exceptionally better lift</a:t>
            </a:r>
            <a:r>
              <a:rPr kumimoji="0" lang="en-US" sz="20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0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28533" y="3601156"/>
            <a:ext cx="4989689" cy="1128888"/>
          </a:xfrm>
          <a:prstGeom prst="rect">
            <a:avLst/>
          </a:prstGeom>
          <a:solidFill>
            <a:schemeClr val="accent3">
              <a:lumMod val="75000"/>
              <a:alpha val="2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p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9508" y="1572446"/>
            <a:ext cx="6694310" cy="117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4993" y="2652888"/>
            <a:ext cx="6585691" cy="409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462885" y="6400800"/>
            <a:ext cx="919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BGD, p. 117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example of deviations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Six Week Agenda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51237"/>
            <a:ext cx="8229600" cy="2773363"/>
          </a:xfrm>
        </p:spPr>
        <p:txBody>
          <a:bodyPr>
            <a:normAutofit lnSpcReduction="10000"/>
          </a:bodyPr>
          <a:lstStyle/>
          <a:p>
            <a:pPr marL="336550" lvl="1" indent="-336550"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Weather and Preparation (needed skills, glider &amp; instrumentation, biological)</a:t>
            </a:r>
          </a:p>
          <a:p>
            <a:pPr marL="336550" lvl="1" indent="-336550"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Thermals and Triggers</a:t>
            </a:r>
          </a:p>
          <a:p>
            <a:pPr marL="336550" lvl="1" indent="-336550"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Climbing—and the art of thermaling</a:t>
            </a:r>
          </a:p>
          <a:p>
            <a:pPr marL="336550" lvl="1" indent="-3365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Cruising and In-Flight Decision Making</a:t>
            </a:r>
          </a:p>
          <a:p>
            <a:pPr marL="336550" lvl="1" indent="-3365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Flight Computers and Final Glides</a:t>
            </a:r>
          </a:p>
          <a:p>
            <a:pPr marL="336550" lvl="1" indent="-3365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Outlanding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Post-Flight Analysis</a:t>
            </a:r>
          </a:p>
          <a:p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>
            <a:off x="0" y="0"/>
            <a:ext cx="9144000" cy="6858000"/>
            <a:chOff x="349956" y="152400"/>
            <a:chExt cx="8556977" cy="6705600"/>
          </a:xfrm>
        </p:grpSpPr>
        <p:pic>
          <p:nvPicPr>
            <p:cNvPr id="3379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1243" y="152400"/>
              <a:ext cx="8545689" cy="6605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Rectangle 3"/>
            <p:cNvSpPr/>
            <p:nvPr/>
          </p:nvSpPr>
          <p:spPr>
            <a:xfrm>
              <a:off x="361244" y="6175021"/>
              <a:ext cx="2370667" cy="530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49956" y="6604000"/>
              <a:ext cx="8556977" cy="2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4413955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Simple Centering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6757" y="5249335"/>
            <a:ext cx="33832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2. No Lift—turned the wrong way;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    </a:t>
            </a:r>
            <a:r>
              <a:rPr lang="en-US" i="1" dirty="0" smtClean="0">
                <a:solidFill>
                  <a:schemeClr val="accent6">
                    <a:lumMod val="50000"/>
                  </a:schemeClr>
                </a:solidFill>
              </a:rPr>
              <a:t>but, you know where the lift is.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    Adjust circle towards lift.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7556" y="1315156"/>
            <a:ext cx="2985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1. Contact Lift, Time Turn, </a:t>
            </a:r>
            <a:b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    and Initiate 45 degree Turn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8980" y="1896531"/>
            <a:ext cx="25738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Never go through the same “bad air” twice!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64897" y="458204"/>
            <a:ext cx="393603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2"/>
                </a:solidFill>
              </a:rPr>
              <a:t>Committing to a 40 - 45 degree turn</a:t>
            </a:r>
            <a:r>
              <a:rPr lang="en-US" b="1" i="1" dirty="0" smtClean="0">
                <a:solidFill>
                  <a:schemeClr val="accent1"/>
                </a:solidFill>
              </a:rPr>
              <a:t>, </a:t>
            </a:r>
          </a:p>
          <a:p>
            <a:pPr algn="ctr"/>
            <a:r>
              <a:rPr lang="en-US" b="1" i="1" dirty="0" smtClean="0">
                <a:solidFill>
                  <a:schemeClr val="accent1"/>
                </a:solidFill>
              </a:rPr>
              <a:t>rather than broad exploratory turns, will help you keep track of the thermal.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2934" y="1721558"/>
            <a:ext cx="239168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3. Adjust towards core, 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   keeping turns tight.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92698" y="5226757"/>
            <a:ext cx="2466121" cy="6531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4. Never lose track of </a:t>
            </a:r>
            <a:b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   where the thermal is.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  <p:bldP spid="23" grpId="0" build="allAtOnce"/>
      <p:bldP spid="24" grpId="0" build="allAtOnce" animBg="1"/>
      <p:bldP spid="25" grpId="0" build="allAtOnce" animBg="1"/>
      <p:bldP spid="11" grpId="0" build="allAtOnce" animBg="1"/>
      <p:bldP spid="12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your PDA – Zoomed in!</a:t>
            </a:r>
            <a:endParaRPr lang="en-US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067" y="949325"/>
            <a:ext cx="24479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7276" y="1498951"/>
            <a:ext cx="245745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6058" y="2289175"/>
            <a:ext cx="241935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6889" y="3374052"/>
            <a:ext cx="24003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777352" y="969701"/>
            <a:ext cx="4397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turn.  Got an idea where the thermal is?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24285" y="1630101"/>
            <a:ext cx="178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about now?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35306" y="2409892"/>
            <a:ext cx="1366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Exploratory?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194615" y="5965109"/>
            <a:ext cx="3264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I’ll bet any of you could find your way back to the core, huh?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6689" y="5064211"/>
            <a:ext cx="3599726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You only have to glance at the PDA for the information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861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  <p:bldP spid="11" grpId="0" build="allAtOnce"/>
      <p:bldP spid="12" grpId="0" build="allAtOnce"/>
      <p:bldP spid="13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Which Way to Turn?</a:t>
            </a:r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60062" y="2912775"/>
            <a:ext cx="2281238" cy="3195638"/>
            <a:chOff x="490" y="1514"/>
            <a:chExt cx="1437" cy="2013"/>
          </a:xfrm>
        </p:grpSpPr>
        <p:grpSp>
          <p:nvGrpSpPr>
            <p:cNvPr id="3" name="Group 4"/>
            <p:cNvGrpSpPr>
              <a:grpSpLocks noChangeAspect="1"/>
            </p:cNvGrpSpPr>
            <p:nvPr/>
          </p:nvGrpSpPr>
          <p:grpSpPr bwMode="auto">
            <a:xfrm>
              <a:off x="576" y="1514"/>
              <a:ext cx="1256" cy="1606"/>
              <a:chOff x="960" y="2640"/>
              <a:chExt cx="2880" cy="3680"/>
            </a:xfrm>
          </p:grpSpPr>
          <p:sp>
            <p:nvSpPr>
              <p:cNvPr id="74757" name="Oval 5"/>
              <p:cNvSpPr>
                <a:spLocks noChangeAspect="1" noChangeArrowheads="1"/>
              </p:cNvSpPr>
              <p:nvPr/>
            </p:nvSpPr>
            <p:spPr bwMode="auto">
              <a:xfrm>
                <a:off x="960" y="2640"/>
                <a:ext cx="2880" cy="2880"/>
              </a:xfrm>
              <a:prstGeom prst="ellipse">
                <a:avLst/>
              </a:prstGeom>
              <a:gradFill rotWithShape="0">
                <a:gsLst>
                  <a:gs pos="0">
                    <a:srgbClr val="333333"/>
                  </a:gs>
                  <a:gs pos="100000">
                    <a:srgbClr val="F8F8F8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" name="Group 6"/>
              <p:cNvGrpSpPr>
                <a:grpSpLocks noChangeAspect="1"/>
              </p:cNvGrpSpPr>
              <p:nvPr/>
            </p:nvGrpSpPr>
            <p:grpSpPr bwMode="auto">
              <a:xfrm>
                <a:off x="1219" y="2791"/>
                <a:ext cx="1440" cy="1470"/>
                <a:chOff x="2534" y="3296"/>
                <a:chExt cx="1440" cy="1440"/>
              </a:xfrm>
            </p:grpSpPr>
            <p:sp>
              <p:nvSpPr>
                <p:cNvPr id="74759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2534" y="3296"/>
                  <a:ext cx="1440" cy="1440"/>
                </a:xfrm>
                <a:prstGeom prst="ellipse">
                  <a:avLst/>
                </a:prstGeom>
                <a:noFill/>
                <a:ln w="50800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760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2534" y="3296"/>
                  <a:ext cx="1440" cy="1440"/>
                </a:xfrm>
                <a:prstGeom prst="ellipse">
                  <a:avLst/>
                </a:prstGeom>
                <a:noFill/>
                <a:ln w="254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9"/>
              <p:cNvGrpSpPr>
                <a:grpSpLocks noChangeAspect="1"/>
              </p:cNvGrpSpPr>
              <p:nvPr/>
            </p:nvGrpSpPr>
            <p:grpSpPr bwMode="auto">
              <a:xfrm>
                <a:off x="1559" y="3740"/>
                <a:ext cx="2090" cy="2580"/>
                <a:chOff x="1559" y="3740"/>
                <a:chExt cx="2090" cy="2580"/>
              </a:xfrm>
            </p:grpSpPr>
            <p:grpSp>
              <p:nvGrpSpPr>
                <p:cNvPr id="6" name="Group 10"/>
                <p:cNvGrpSpPr>
                  <a:grpSpLocks noChangeAspect="1"/>
                </p:cNvGrpSpPr>
                <p:nvPr/>
              </p:nvGrpSpPr>
              <p:grpSpPr bwMode="auto">
                <a:xfrm rot="18766235" flipH="1">
                  <a:off x="362" y="4937"/>
                  <a:ext cx="2580" cy="186"/>
                  <a:chOff x="3670" y="6302"/>
                  <a:chExt cx="3600" cy="0"/>
                </a:xfrm>
              </p:grpSpPr>
              <p:sp>
                <p:nvSpPr>
                  <p:cNvPr id="74763" name="Line 1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670" y="6302"/>
                    <a:ext cx="3600" cy="0"/>
                  </a:xfrm>
                  <a:prstGeom prst="line">
                    <a:avLst/>
                  </a:prstGeom>
                  <a:noFill/>
                  <a:ln w="508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764" name="Line 1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670" y="6302"/>
                    <a:ext cx="360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2209" y="3841"/>
                  <a:ext cx="1440" cy="1470"/>
                  <a:chOff x="2534" y="3296"/>
                  <a:chExt cx="1440" cy="1440"/>
                </a:xfrm>
              </p:grpSpPr>
              <p:sp>
                <p:nvSpPr>
                  <p:cNvPr id="74766" name="Oval 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34" y="3296"/>
                    <a:ext cx="1440" cy="1440"/>
                  </a:xfrm>
                  <a:prstGeom prst="ellipse">
                    <a:avLst/>
                  </a:prstGeom>
                  <a:noFill/>
                  <a:ln w="50800">
                    <a:solidFill>
                      <a:srgbClr val="FFFFFF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767" name="Oval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34" y="3296"/>
                    <a:ext cx="1440" cy="1440"/>
                  </a:xfrm>
                  <a:prstGeom prst="ellipse">
                    <a:avLst/>
                  </a:prstGeom>
                  <a:noFill/>
                  <a:ln w="254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74768" name="Rectangle 16"/>
            <p:cNvSpPr>
              <a:spLocks noChangeArrowheads="1"/>
            </p:cNvSpPr>
            <p:nvPr/>
          </p:nvSpPr>
          <p:spPr bwMode="auto">
            <a:xfrm>
              <a:off x="490" y="3120"/>
              <a:ext cx="143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  <a:latin typeface="Times New Roman" pitchFamily="18" charset="0"/>
                </a:rPr>
                <a:t>Fly through the core,</a:t>
              </a:r>
            </a:p>
            <a:p>
              <a:pPr algn="ctr"/>
              <a:r>
                <a:rPr lang="en-US" dirty="0" smtClean="0">
                  <a:solidFill>
                    <a:schemeClr val="tx2"/>
                  </a:solidFill>
                  <a:latin typeface="Times New Roman" pitchFamily="18" charset="0"/>
                </a:rPr>
                <a:t>Both choices are equal</a:t>
              </a:r>
              <a:endParaRPr lang="en-US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8" name="Group 17"/>
          <p:cNvGrpSpPr>
            <a:grpSpLocks/>
          </p:cNvGrpSpPr>
          <p:nvPr/>
        </p:nvGrpSpPr>
        <p:grpSpPr bwMode="auto">
          <a:xfrm>
            <a:off x="3144856" y="2819113"/>
            <a:ext cx="2806700" cy="3567113"/>
            <a:chOff x="1981" y="1455"/>
            <a:chExt cx="1768" cy="2247"/>
          </a:xfrm>
        </p:grpSpPr>
        <p:grpSp>
          <p:nvGrpSpPr>
            <p:cNvPr id="9" name="Group 18"/>
            <p:cNvGrpSpPr>
              <a:grpSpLocks noChangeAspect="1"/>
            </p:cNvGrpSpPr>
            <p:nvPr/>
          </p:nvGrpSpPr>
          <p:grpSpPr bwMode="auto">
            <a:xfrm>
              <a:off x="2220" y="1455"/>
              <a:ext cx="1268" cy="1541"/>
              <a:chOff x="4729" y="2506"/>
              <a:chExt cx="2906" cy="3529"/>
            </a:xfrm>
          </p:grpSpPr>
          <p:sp>
            <p:nvSpPr>
              <p:cNvPr id="74771" name="Oval 19"/>
              <p:cNvSpPr>
                <a:spLocks noChangeAspect="1" noChangeArrowheads="1"/>
              </p:cNvSpPr>
              <p:nvPr/>
            </p:nvSpPr>
            <p:spPr bwMode="auto">
              <a:xfrm>
                <a:off x="4755" y="2625"/>
                <a:ext cx="2880" cy="2880"/>
              </a:xfrm>
              <a:prstGeom prst="ellipse">
                <a:avLst/>
              </a:prstGeom>
              <a:gradFill rotWithShape="0">
                <a:gsLst>
                  <a:gs pos="0">
                    <a:srgbClr val="333333"/>
                  </a:gs>
                  <a:gs pos="100000">
                    <a:srgbClr val="F8F8F8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" name="Group 20"/>
              <p:cNvGrpSpPr>
                <a:grpSpLocks noChangeAspect="1"/>
              </p:cNvGrpSpPr>
              <p:nvPr/>
            </p:nvGrpSpPr>
            <p:grpSpPr bwMode="auto">
              <a:xfrm>
                <a:off x="4729" y="2506"/>
                <a:ext cx="2445" cy="3529"/>
                <a:chOff x="4849" y="1546"/>
                <a:chExt cx="2445" cy="3529"/>
              </a:xfrm>
            </p:grpSpPr>
            <p:grpSp>
              <p:nvGrpSpPr>
                <p:cNvPr id="11" name="Group 21"/>
                <p:cNvGrpSpPr>
                  <a:grpSpLocks noChangeAspect="1"/>
                </p:cNvGrpSpPr>
                <p:nvPr/>
              </p:nvGrpSpPr>
              <p:grpSpPr bwMode="auto">
                <a:xfrm>
                  <a:off x="5189" y="2495"/>
                  <a:ext cx="2105" cy="2580"/>
                  <a:chOff x="5189" y="2495"/>
                  <a:chExt cx="2105" cy="2580"/>
                </a:xfrm>
              </p:grpSpPr>
              <p:grpSp>
                <p:nvGrpSpPr>
                  <p:cNvPr id="12" name="Group 2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854" y="2596"/>
                    <a:ext cx="1440" cy="1440"/>
                    <a:chOff x="2534" y="3296"/>
                    <a:chExt cx="1440" cy="1440"/>
                  </a:xfrm>
                </p:grpSpPr>
                <p:sp>
                  <p:nvSpPr>
                    <p:cNvPr id="74775" name="Oval 2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34" y="3296"/>
                      <a:ext cx="1440" cy="1440"/>
                    </a:xfrm>
                    <a:prstGeom prst="ellipse">
                      <a:avLst/>
                    </a:prstGeom>
                    <a:noFill/>
                    <a:ln w="5080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776" name="Oval 2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34" y="3296"/>
                      <a:ext cx="1440" cy="144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" name="Group 25"/>
                  <p:cNvGrpSpPr>
                    <a:grpSpLocks noChangeAspect="1"/>
                  </p:cNvGrpSpPr>
                  <p:nvPr/>
                </p:nvGrpSpPr>
                <p:grpSpPr bwMode="auto">
                  <a:xfrm rot="18766235" flipH="1">
                    <a:off x="3992" y="3692"/>
                    <a:ext cx="2580" cy="186"/>
                    <a:chOff x="3670" y="6302"/>
                    <a:chExt cx="3600" cy="0"/>
                  </a:xfrm>
                </p:grpSpPr>
                <p:sp>
                  <p:nvSpPr>
                    <p:cNvPr id="74778" name="Line 2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670" y="6302"/>
                      <a:ext cx="3600" cy="0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779" name="Line 2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670" y="6302"/>
                      <a:ext cx="360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4" name="Group 28"/>
                <p:cNvGrpSpPr>
                  <a:grpSpLocks noChangeAspect="1"/>
                </p:cNvGrpSpPr>
                <p:nvPr/>
              </p:nvGrpSpPr>
              <p:grpSpPr bwMode="auto">
                <a:xfrm>
                  <a:off x="4849" y="1546"/>
                  <a:ext cx="1440" cy="1470"/>
                  <a:chOff x="2534" y="3296"/>
                  <a:chExt cx="1440" cy="1440"/>
                </a:xfrm>
              </p:grpSpPr>
              <p:sp>
                <p:nvSpPr>
                  <p:cNvPr id="74781" name="Oval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34" y="3296"/>
                    <a:ext cx="1440" cy="1440"/>
                  </a:xfrm>
                  <a:prstGeom prst="ellipse">
                    <a:avLst/>
                  </a:prstGeom>
                  <a:noFill/>
                  <a:ln w="50800">
                    <a:solidFill>
                      <a:srgbClr val="FFFFFF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782" name="Oval 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34" y="3296"/>
                    <a:ext cx="1440" cy="1440"/>
                  </a:xfrm>
                  <a:prstGeom prst="ellipse">
                    <a:avLst/>
                  </a:prstGeom>
                  <a:noFill/>
                  <a:ln w="254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74783" name="Rectangle 31"/>
            <p:cNvSpPr>
              <a:spLocks noChangeArrowheads="1"/>
            </p:cNvSpPr>
            <p:nvPr/>
          </p:nvSpPr>
          <p:spPr bwMode="auto">
            <a:xfrm>
              <a:off x="1981" y="3120"/>
              <a:ext cx="1768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  <a:latin typeface="Times New Roman" pitchFamily="18" charset="0"/>
                </a:rPr>
                <a:t>Just off Center,</a:t>
              </a:r>
            </a:p>
            <a:p>
              <a:pPr algn="ctr"/>
              <a:r>
                <a:rPr lang="en-US" dirty="0" smtClean="0">
                  <a:solidFill>
                    <a:schemeClr val="tx2"/>
                  </a:solidFill>
                  <a:latin typeface="Times New Roman" pitchFamily="18" charset="0"/>
                </a:rPr>
                <a:t>hard to detect best direction,</a:t>
              </a:r>
            </a:p>
            <a:p>
              <a:pPr algn="ctr"/>
              <a:r>
                <a:rPr lang="en-US" dirty="0" smtClean="0">
                  <a:solidFill>
                    <a:schemeClr val="tx2"/>
                  </a:solidFill>
                  <a:latin typeface="Times New Roman" pitchFamily="18" charset="0"/>
                </a:rPr>
                <a:t>just commit.</a:t>
              </a:r>
              <a:endParaRPr lang="en-US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5" name="Group 32"/>
          <p:cNvGrpSpPr>
            <a:grpSpLocks/>
          </p:cNvGrpSpPr>
          <p:nvPr/>
        </p:nvGrpSpPr>
        <p:grpSpPr bwMode="auto">
          <a:xfrm>
            <a:off x="6268279" y="2642900"/>
            <a:ext cx="2393950" cy="4019551"/>
            <a:chOff x="3810" y="1344"/>
            <a:chExt cx="1508" cy="2532"/>
          </a:xfrm>
        </p:grpSpPr>
        <p:grpSp>
          <p:nvGrpSpPr>
            <p:cNvPr id="16" name="Group 33"/>
            <p:cNvGrpSpPr>
              <a:grpSpLocks noChangeAspect="1"/>
            </p:cNvGrpSpPr>
            <p:nvPr/>
          </p:nvGrpSpPr>
          <p:grpSpPr bwMode="auto">
            <a:xfrm>
              <a:off x="3810" y="1344"/>
              <a:ext cx="1373" cy="1540"/>
              <a:chOff x="8374" y="2251"/>
              <a:chExt cx="3146" cy="3529"/>
            </a:xfrm>
          </p:grpSpPr>
          <p:sp>
            <p:nvSpPr>
              <p:cNvPr id="74786" name="Oval 34"/>
              <p:cNvSpPr>
                <a:spLocks noChangeAspect="1" noChangeArrowheads="1"/>
              </p:cNvSpPr>
              <p:nvPr/>
            </p:nvSpPr>
            <p:spPr bwMode="auto">
              <a:xfrm>
                <a:off x="8640" y="2595"/>
                <a:ext cx="2880" cy="2880"/>
              </a:xfrm>
              <a:prstGeom prst="ellipse">
                <a:avLst/>
              </a:prstGeom>
              <a:gradFill rotWithShape="0">
                <a:gsLst>
                  <a:gs pos="0">
                    <a:srgbClr val="333333"/>
                  </a:gs>
                  <a:gs pos="100000">
                    <a:srgbClr val="F8F8F8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" name="Group 35"/>
              <p:cNvGrpSpPr>
                <a:grpSpLocks noChangeAspect="1"/>
              </p:cNvGrpSpPr>
              <p:nvPr/>
            </p:nvGrpSpPr>
            <p:grpSpPr bwMode="auto">
              <a:xfrm>
                <a:off x="8374" y="2251"/>
                <a:ext cx="2445" cy="3529"/>
                <a:chOff x="4849" y="1546"/>
                <a:chExt cx="2445" cy="3529"/>
              </a:xfrm>
            </p:grpSpPr>
            <p:grpSp>
              <p:nvGrpSpPr>
                <p:cNvPr id="18" name="Group 36"/>
                <p:cNvGrpSpPr>
                  <a:grpSpLocks noChangeAspect="1"/>
                </p:cNvGrpSpPr>
                <p:nvPr/>
              </p:nvGrpSpPr>
              <p:grpSpPr bwMode="auto">
                <a:xfrm>
                  <a:off x="5189" y="2495"/>
                  <a:ext cx="2105" cy="2580"/>
                  <a:chOff x="5189" y="2495"/>
                  <a:chExt cx="2105" cy="2580"/>
                </a:xfrm>
              </p:grpSpPr>
              <p:grpSp>
                <p:nvGrpSpPr>
                  <p:cNvPr id="19" name="Group 3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854" y="2596"/>
                    <a:ext cx="1440" cy="1440"/>
                    <a:chOff x="2534" y="3296"/>
                    <a:chExt cx="1440" cy="1440"/>
                  </a:xfrm>
                </p:grpSpPr>
                <p:sp>
                  <p:nvSpPr>
                    <p:cNvPr id="74790" name="Oval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34" y="3296"/>
                      <a:ext cx="1440" cy="1440"/>
                    </a:xfrm>
                    <a:prstGeom prst="ellipse">
                      <a:avLst/>
                    </a:prstGeom>
                    <a:noFill/>
                    <a:ln w="5080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791" name="Oval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34" y="3296"/>
                      <a:ext cx="1440" cy="144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" name="Group 40"/>
                  <p:cNvGrpSpPr>
                    <a:grpSpLocks noChangeAspect="1"/>
                  </p:cNvGrpSpPr>
                  <p:nvPr/>
                </p:nvGrpSpPr>
                <p:grpSpPr bwMode="auto">
                  <a:xfrm rot="18766235" flipH="1">
                    <a:off x="3992" y="3692"/>
                    <a:ext cx="2580" cy="186"/>
                    <a:chOff x="3670" y="6302"/>
                    <a:chExt cx="3600" cy="0"/>
                  </a:xfrm>
                </p:grpSpPr>
                <p:sp>
                  <p:nvSpPr>
                    <p:cNvPr id="74793" name="Line 4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670" y="6302"/>
                      <a:ext cx="3600" cy="0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794" name="Line 4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670" y="6302"/>
                      <a:ext cx="360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1" name="Group 43"/>
                <p:cNvGrpSpPr>
                  <a:grpSpLocks noChangeAspect="1"/>
                </p:cNvGrpSpPr>
                <p:nvPr/>
              </p:nvGrpSpPr>
              <p:grpSpPr bwMode="auto">
                <a:xfrm>
                  <a:off x="4849" y="1546"/>
                  <a:ext cx="1440" cy="1470"/>
                  <a:chOff x="2534" y="3296"/>
                  <a:chExt cx="1440" cy="1440"/>
                </a:xfrm>
              </p:grpSpPr>
              <p:sp>
                <p:nvSpPr>
                  <p:cNvPr id="74796" name="Oval 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34" y="3296"/>
                    <a:ext cx="1440" cy="1440"/>
                  </a:xfrm>
                  <a:prstGeom prst="ellipse">
                    <a:avLst/>
                  </a:prstGeom>
                  <a:noFill/>
                  <a:ln w="50800">
                    <a:solidFill>
                      <a:srgbClr val="FFFFFF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797" name="Oval 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34" y="3296"/>
                    <a:ext cx="1440" cy="1440"/>
                  </a:xfrm>
                  <a:prstGeom prst="ellipse">
                    <a:avLst/>
                  </a:prstGeom>
                  <a:noFill/>
                  <a:ln w="254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74798" name="Rectangle 46"/>
            <p:cNvSpPr>
              <a:spLocks noChangeArrowheads="1"/>
            </p:cNvSpPr>
            <p:nvPr/>
          </p:nvSpPr>
          <p:spPr bwMode="auto">
            <a:xfrm>
              <a:off x="3894" y="3120"/>
              <a:ext cx="1424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  <a:latin typeface="Times New Roman" pitchFamily="18" charset="0"/>
                </a:rPr>
                <a:t>Core is to the right,</a:t>
              </a:r>
            </a:p>
            <a:p>
              <a:pPr algn="ctr"/>
              <a:r>
                <a:rPr lang="en-US" dirty="0" smtClean="0">
                  <a:solidFill>
                    <a:schemeClr val="tx2"/>
                  </a:solidFill>
                  <a:latin typeface="Times New Roman" pitchFamily="18" charset="0"/>
                </a:rPr>
                <a:t>Try to detect wing lift,</a:t>
              </a:r>
            </a:p>
            <a:p>
              <a:pPr algn="ctr"/>
              <a:r>
                <a:rPr lang="en-US" dirty="0" smtClean="0">
                  <a:solidFill>
                    <a:schemeClr val="tx2"/>
                  </a:solidFill>
                  <a:latin typeface="Times New Roman" pitchFamily="18" charset="0"/>
                </a:rPr>
                <a:t>Much larger mistake </a:t>
              </a:r>
            </a:p>
            <a:p>
              <a:pPr algn="ctr"/>
              <a:r>
                <a:rPr lang="en-US" dirty="0" smtClean="0">
                  <a:solidFill>
                    <a:schemeClr val="tx2"/>
                  </a:solidFill>
                  <a:latin typeface="Times New Roman" pitchFamily="18" charset="0"/>
                </a:rPr>
                <a:t>if wrong direction.</a:t>
              </a:r>
              <a:endParaRPr lang="en-US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902826" y="1261634"/>
            <a:ext cx="73926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This just takes lots of practice to get right – that is some of the time!</a:t>
            </a:r>
          </a:p>
          <a:p>
            <a:r>
              <a:rPr lang="en-US" sz="2000" dirty="0" smtClean="0"/>
              <a:t>Sometimes, I feel like if I try to pick I am 75% wrong, </a:t>
            </a:r>
            <a:br>
              <a:rPr lang="en-US" sz="2000" dirty="0" smtClean="0"/>
            </a:br>
            <a:r>
              <a:rPr lang="en-US" sz="2000" dirty="0" smtClean="0"/>
              <a:t>while simple always going left only makes me wrong 50% of the time.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4105804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157469"/>
          </a:xfrm>
        </p:spPr>
        <p:txBody>
          <a:bodyPr>
            <a:normAutofit/>
          </a:bodyPr>
          <a:lstStyle/>
          <a:p>
            <a:r>
              <a:rPr lang="en-US" dirty="0" smtClean="0"/>
              <a:t>Find Lift on Blue Days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38911"/>
            <a:ext cx="4563645" cy="458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45760" y="1099588"/>
            <a:ext cx="364359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Look for the “Hot Spots” and</a:t>
            </a:r>
            <a:br>
              <a:rPr lang="en-US" sz="2000" dirty="0" smtClean="0"/>
            </a:br>
            <a:r>
              <a:rPr lang="en-US" sz="2000" dirty="0" smtClean="0"/>
              <a:t>Identify the best trigger sources.</a:t>
            </a:r>
          </a:p>
          <a:p>
            <a:pPr marL="347663" indent="-2317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Fly the infrastructure</a:t>
            </a:r>
          </a:p>
          <a:p>
            <a:pPr marL="347663" indent="-2317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Fly the trigger points</a:t>
            </a:r>
          </a:p>
          <a:p>
            <a:pPr marL="347663" indent="-2317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Look for wind shaded, </a:t>
            </a:r>
            <a:br>
              <a:rPr lang="en-US" sz="2000" dirty="0" smtClean="0"/>
            </a:br>
            <a:r>
              <a:rPr lang="en-US" sz="2000" dirty="0" smtClean="0"/>
              <a:t>south-facing areas</a:t>
            </a:r>
          </a:p>
          <a:p>
            <a:pPr marL="347663" indent="-2317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Go to any High Ground</a:t>
            </a:r>
          </a:p>
          <a:p>
            <a:pPr marL="347663" indent="-2317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Look for all the same signs as if you are low</a:t>
            </a:r>
          </a:p>
          <a:p>
            <a:pPr marL="347663" indent="-2317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Look for Haze Domes</a:t>
            </a:r>
          </a:p>
          <a:p>
            <a:pPr marL="347663" indent="-2317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Remember, streets form on blue days too.</a:t>
            </a:r>
          </a:p>
          <a:p>
            <a:pPr marL="347663" indent="-231775">
              <a:buFont typeface="Arial" pitchFamily="34" charset="0"/>
              <a:buChar char="•"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68101" y="6114854"/>
            <a:ext cx="7384647" cy="523220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Blue days can be just as fun as days with Cu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052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561621" y="3333961"/>
            <a:ext cx="8001000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/>
              <a:t>Routinely </a:t>
            </a:r>
            <a:r>
              <a:rPr lang="en-US" sz="2000" dirty="0"/>
              <a:t>practice the following at the end of the day with any excess altitude (well above pattern, of course, and after clearing turns)</a:t>
            </a:r>
            <a:r>
              <a:rPr lang="en-US" sz="1800" dirty="0"/>
              <a:t>	</a:t>
            </a:r>
          </a:p>
          <a:p>
            <a:pPr marL="463550" indent="-238125">
              <a:buFont typeface="Arial" pitchFamily="34" charset="0"/>
              <a:buChar char="•"/>
            </a:pPr>
            <a:r>
              <a:rPr lang="en-US" sz="1800" dirty="0" smtClean="0"/>
              <a:t>18 </a:t>
            </a:r>
            <a:r>
              <a:rPr lang="en-US" dirty="0"/>
              <a:t>s</a:t>
            </a:r>
            <a:r>
              <a:rPr lang="en-US" sz="1800" dirty="0" smtClean="0"/>
              <a:t>econd </a:t>
            </a:r>
            <a:r>
              <a:rPr lang="en-US" dirty="0" smtClean="0"/>
              <a:t>c</a:t>
            </a:r>
            <a:r>
              <a:rPr lang="en-US" sz="1800" dirty="0" smtClean="0"/>
              <a:t>ircles, 55 knots, 45 </a:t>
            </a:r>
            <a:r>
              <a:rPr lang="en-US" sz="1800" dirty="0"/>
              <a:t>degree </a:t>
            </a:r>
            <a:r>
              <a:rPr lang="en-US" sz="1800" dirty="0" smtClean="0"/>
              <a:t>bank</a:t>
            </a:r>
          </a:p>
          <a:p>
            <a:pPr marL="463550" indent="-238125">
              <a:buFont typeface="Arial" pitchFamily="34" charset="0"/>
              <a:buChar char="•"/>
            </a:pPr>
            <a:r>
              <a:rPr lang="en-US" dirty="0" smtClean="0"/>
              <a:t>15 second circles, 65 knots, 55 degree bank</a:t>
            </a:r>
            <a:endParaRPr lang="en-US" sz="1800" dirty="0"/>
          </a:p>
          <a:p>
            <a:pPr marL="463550" indent="-238125">
              <a:buFont typeface="Arial" pitchFamily="34" charset="0"/>
              <a:buChar char="•"/>
            </a:pPr>
            <a:r>
              <a:rPr lang="en-US" sz="1800" dirty="0" smtClean="0"/>
              <a:t>Enter/Exit/Change </a:t>
            </a:r>
            <a:r>
              <a:rPr lang="en-US" sz="1800" dirty="0"/>
              <a:t>Direction</a:t>
            </a:r>
          </a:p>
          <a:p>
            <a:pPr marL="463550" indent="-238125">
              <a:buFont typeface="Arial" pitchFamily="34" charset="0"/>
              <a:buChar char="•"/>
            </a:pPr>
            <a:r>
              <a:rPr lang="en-US" sz="1800" dirty="0" smtClean="0"/>
              <a:t>Rigid </a:t>
            </a:r>
            <a:r>
              <a:rPr lang="en-US" sz="1800" dirty="0"/>
              <a:t>Adherence to constant speed/bank angle </a:t>
            </a:r>
          </a:p>
          <a:p>
            <a:pPr marL="463550" indent="-238125">
              <a:buFont typeface="Arial" pitchFamily="34" charset="0"/>
              <a:buChar char="•"/>
            </a:pPr>
            <a:r>
              <a:rPr lang="en-US" sz="1800" dirty="0" smtClean="0"/>
              <a:t>Yaw </a:t>
            </a:r>
            <a:r>
              <a:rPr lang="en-US" sz="1800" dirty="0"/>
              <a:t>string in the middle – no “speed brakes”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Note </a:t>
            </a:r>
            <a:r>
              <a:rPr lang="en-US" sz="1800" dirty="0"/>
              <a:t>constantly change </a:t>
            </a:r>
            <a:r>
              <a:rPr lang="en-US" sz="1800" dirty="0" smtClean="0"/>
              <a:t>in required rudder </a:t>
            </a:r>
            <a:r>
              <a:rPr lang="en-US" sz="1800" dirty="0"/>
              <a:t>position for bank </a:t>
            </a:r>
            <a:r>
              <a:rPr lang="en-US" sz="1800" dirty="0" smtClean="0"/>
              <a:t>angle.  </a:t>
            </a:r>
            <a:r>
              <a:rPr lang="en-GB" sz="1800" i="1" dirty="0" smtClean="0"/>
              <a:t>Most </a:t>
            </a:r>
            <a:r>
              <a:rPr lang="en-GB" sz="1800" i="1" dirty="0"/>
              <a:t>pilots </a:t>
            </a:r>
            <a:r>
              <a:rPr lang="en-GB" sz="1800" i="1" u="sng" dirty="0"/>
              <a:t>under</a:t>
            </a:r>
            <a:r>
              <a:rPr lang="en-GB" sz="1800" i="1" dirty="0"/>
              <a:t> rudder when they increase bank and </a:t>
            </a:r>
            <a:r>
              <a:rPr lang="en-GB" sz="1800" i="1" u="sng" dirty="0"/>
              <a:t>over</a:t>
            </a:r>
            <a:r>
              <a:rPr lang="en-GB" sz="1800" i="1" dirty="0"/>
              <a:t> rudder when they reduce bank. </a:t>
            </a:r>
          </a:p>
          <a:p>
            <a:pPr>
              <a:spcBef>
                <a:spcPts val="1200"/>
              </a:spcBef>
            </a:pPr>
            <a:r>
              <a:rPr lang="en-GB" sz="2000" dirty="0"/>
              <a:t>Get to Know your </a:t>
            </a:r>
            <a:r>
              <a:rPr lang="en-GB" sz="2000" dirty="0" smtClean="0"/>
              <a:t>Airplane – </a:t>
            </a:r>
            <a:r>
              <a:rPr lang="en-GB" sz="2000" i="1" dirty="0" smtClean="0"/>
              <a:t>It’s </a:t>
            </a:r>
            <a:r>
              <a:rPr lang="en-GB" sz="2000" i="1" dirty="0"/>
              <a:t>easy to spin from a tight </a:t>
            </a:r>
            <a:r>
              <a:rPr lang="en-GB" sz="2000" i="1" dirty="0" smtClean="0"/>
              <a:t>turn</a:t>
            </a:r>
            <a:endParaRPr lang="en-GB" sz="1800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Practice</a:t>
            </a:r>
            <a:r>
              <a:rPr lang="en-US" sz="3200" dirty="0" smtClean="0"/>
              <a:t> (as usual) </a:t>
            </a:r>
            <a:r>
              <a:rPr lang="en-US" sz="3200" b="1" dirty="0" smtClean="0"/>
              <a:t>makes perfect</a:t>
            </a:r>
            <a:r>
              <a:rPr lang="en-US" sz="3200" dirty="0" smtClean="0"/>
              <a:t> (or at least safer)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11" y="1047053"/>
            <a:ext cx="8778469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43" dur="indefinite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44" dur="indefinite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2356</TotalTime>
  <Words>2289</Words>
  <Application>Microsoft Office PowerPoint</Application>
  <PresentationFormat>On-screen Show (4:3)</PresentationFormat>
  <Paragraphs>510</Paragraphs>
  <Slides>43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Cross-Country for Beginners Part 4:  Cruising and In-flight Decision Making</vt:lpstr>
      <vt:lpstr>Six Week Agenda</vt:lpstr>
      <vt:lpstr>Optimal Turning Radius</vt:lpstr>
      <vt:lpstr>Joining a Gaggle</vt:lpstr>
      <vt:lpstr>Simple Centering</vt:lpstr>
      <vt:lpstr>Use your PDA – Zoomed in!</vt:lpstr>
      <vt:lpstr>Which Way to Turn?</vt:lpstr>
      <vt:lpstr>Find Lift on Blue Days</vt:lpstr>
      <vt:lpstr>Practice (as usual) makes perfect (or at least safer)</vt:lpstr>
      <vt:lpstr>Today’s Agenda: Cruising</vt:lpstr>
      <vt:lpstr>Speed to Fly</vt:lpstr>
      <vt:lpstr>Minimum Sink Speed</vt:lpstr>
      <vt:lpstr>Best Glide Ratio</vt:lpstr>
      <vt:lpstr>Best Glide Speed in a Headwind</vt:lpstr>
      <vt:lpstr>Best Glide Speed in a Tailwind</vt:lpstr>
      <vt:lpstr>Rules of Thumb</vt:lpstr>
      <vt:lpstr>Going Faster</vt:lpstr>
      <vt:lpstr>Going Faster: Speed to Fly</vt:lpstr>
      <vt:lpstr>Going Faster: Average Speed</vt:lpstr>
      <vt:lpstr>Determining STF Graphically</vt:lpstr>
      <vt:lpstr>Average Speed is Mostly about Climb Rate</vt:lpstr>
      <vt:lpstr>STF for Astir CS Plotted with Average Cross-Country Speed</vt:lpstr>
      <vt:lpstr>Look at Polar10.xls</vt:lpstr>
      <vt:lpstr>Consequence of Speed to Fly Choice</vt:lpstr>
      <vt:lpstr>Consequence of Speed to Fly Choice</vt:lpstr>
      <vt:lpstr>Consequence of Speed to Fly Choice</vt:lpstr>
      <vt:lpstr>Consequence of Speed to Fly Choice</vt:lpstr>
      <vt:lpstr>Consequence of Speed to Fly Choice</vt:lpstr>
      <vt:lpstr>Consequence of Speed to Fly Choice</vt:lpstr>
      <vt:lpstr>Consequence of Speed to Fly Choice</vt:lpstr>
      <vt:lpstr>MC Settings must be chosen carefully</vt:lpstr>
      <vt:lpstr>Speed Decrease Due to Wrong STF Choice</vt:lpstr>
      <vt:lpstr>Maximizing Average Speed</vt:lpstr>
      <vt:lpstr>Typical Working Height Band</vt:lpstr>
      <vt:lpstr>Working Height Changes During the Day</vt:lpstr>
      <vt:lpstr>Spread-out Raises the Height Band</vt:lpstr>
      <vt:lpstr>STF in the Height Band</vt:lpstr>
      <vt:lpstr>Plan your flight path as far ahead as you can see.</vt:lpstr>
      <vt:lpstr>Align Your Search with the Wind</vt:lpstr>
      <vt:lpstr>“Commit” to Searching</vt:lpstr>
      <vt:lpstr>The Cost of Deviations</vt:lpstr>
      <vt:lpstr>Another example of deviations</vt:lpstr>
      <vt:lpstr>Six Week Agenda</vt:lpstr>
    </vt:vector>
  </TitlesOfParts>
  <Company>PeopleTec Inc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Bill Elliott</dc:creator>
  <cp:lastModifiedBy>Bill Elliott</cp:lastModifiedBy>
  <cp:revision>22</cp:revision>
  <dcterms:created xsi:type="dcterms:W3CDTF">2011-03-24T14:02:39Z</dcterms:created>
  <dcterms:modified xsi:type="dcterms:W3CDTF">2011-04-14T16:46:41Z</dcterms:modified>
</cp:coreProperties>
</file>